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68" r:id="rId4"/>
    <p:sldId id="270" r:id="rId5"/>
    <p:sldId id="271" r:id="rId6"/>
    <p:sldId id="269" r:id="rId7"/>
    <p:sldId id="261" r:id="rId8"/>
    <p:sldId id="273" r:id="rId9"/>
    <p:sldId id="263" r:id="rId10"/>
    <p:sldId id="262" r:id="rId11"/>
    <p:sldId id="274" r:id="rId12"/>
    <p:sldId id="279" r:id="rId13"/>
    <p:sldId id="281" r:id="rId14"/>
    <p:sldId id="275" r:id="rId15"/>
    <p:sldId id="283" r:id="rId16"/>
    <p:sldId id="276" r:id="rId17"/>
    <p:sldId id="278" r:id="rId18"/>
    <p:sldId id="277" r:id="rId19"/>
    <p:sldId id="282" r:id="rId20"/>
    <p:sldId id="258" r:id="rId2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8E8E"/>
    <a:srgbClr val="262727"/>
    <a:srgbClr val="191919"/>
    <a:srgbClr val="0059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8" autoAdjust="0"/>
    <p:restoredTop sz="80204" autoAdjust="0"/>
  </p:normalViewPr>
  <p:slideViewPr>
    <p:cSldViewPr snapToGrid="0" snapToObjects="1">
      <p:cViewPr varScale="1">
        <p:scale>
          <a:sx n="56" d="100"/>
          <a:sy n="56" d="100"/>
        </p:scale>
        <p:origin x="148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Switching</a:t>
            </a:r>
            <a:r>
              <a:rPr lang="en-US" baseline="0" dirty="0" smtClean="0"/>
              <a:t> among Panel-Respondents (T&gt;1)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Verkauf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8.6888205380577427E-2"/>
                  <c:y val="9.47549212598425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1074532480314961"/>
                  <c:y val="-0.2690469980314960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Tabelle1!$A$2:$A$5</c:f>
              <c:strCache>
                <c:ptCount val="2"/>
                <c:pt idx="0">
                  <c:v>Switchers</c:v>
                </c:pt>
                <c:pt idx="1">
                  <c:v>Non-Switchers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1382</c:v>
                </c:pt>
                <c:pt idx="1">
                  <c:v>9178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buFontTx/>
              <a:buBlip>
                <a:blip r:embed="rId2"/>
              </a:buBlip>
              <a:defRPr sz="1200"/>
            </a:lvl1pPr>
          </a:lstStyle>
          <a:p>
            <a:endParaRPr lang="de-DE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r">
              <a:buFontTx/>
              <a:buBlip>
                <a:blip r:embed="rId2"/>
              </a:buBlip>
              <a:defRPr sz="1200"/>
            </a:lvl1pPr>
          </a:lstStyle>
          <a:p>
            <a:fld id="{E76E465E-7CE9-E741-9172-EC69D204893F}" type="datetime4">
              <a:rPr lang="de-DE"/>
              <a:pPr/>
              <a:t>9. Juni 2015</a:t>
            </a:fld>
            <a:endParaRPr lang="de-DE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>
              <a:buFontTx/>
              <a:buBlip>
                <a:blip r:embed="rId2"/>
              </a:buBlip>
              <a:defRPr sz="1200"/>
            </a:lvl1pPr>
          </a:lstStyle>
          <a:p>
            <a:endParaRPr lang="de-DE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03963" y="8869363"/>
            <a:ext cx="5921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buFontTx/>
              <a:buBlip>
                <a:blip r:embed="rId2"/>
              </a:buBlip>
              <a:defRPr sz="1200"/>
            </a:lvl1pPr>
          </a:lstStyle>
          <a:p>
            <a:fld id="{18B28F59-CB35-8549-A186-FBF51615D7B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896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/>
            </a:lvl1pPr>
          </a:lstStyle>
          <a:p>
            <a:fld id="{2EE16813-7BC2-5047-9B2E-A8B3B50E4912}" type="datetime4">
              <a:rPr lang="de-DE"/>
              <a:pPr/>
              <a:t>9. Juni 2015</a:t>
            </a:fld>
            <a:endParaRPr lang="de-DE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1200"/>
            </a:lvl1pPr>
          </a:lstStyle>
          <a:p>
            <a:fld id="{F4E2A01C-2373-1240-A755-4BB35310309F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89741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2023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2A01C-2373-1240-A755-4BB35310309F}" type="slidenum">
              <a:rPr lang="de-DE" smtClean="0"/>
              <a:pPr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1524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I </a:t>
            </a:r>
            <a:r>
              <a:rPr lang="de-DE" dirty="0" err="1" smtClean="0"/>
              <a:t>cannt</a:t>
            </a:r>
            <a:r>
              <a:rPr lang="de-DE" dirty="0" smtClean="0"/>
              <a:t> </a:t>
            </a:r>
            <a:r>
              <a:rPr lang="de-DE" dirty="0" err="1" smtClean="0"/>
              <a:t>know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Switchers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likely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participate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second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wave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because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those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participated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only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first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wave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don´t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know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switchers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not</a:t>
            </a:r>
          </a:p>
          <a:p>
            <a:endParaRPr lang="de-DE" dirty="0" smtClean="0"/>
          </a:p>
          <a:p>
            <a:r>
              <a:rPr lang="de-DE" dirty="0" err="1" smtClean="0"/>
              <a:t>Among</a:t>
            </a:r>
            <a:r>
              <a:rPr lang="de-DE" dirty="0" smtClean="0"/>
              <a:t> </a:t>
            </a:r>
            <a:r>
              <a:rPr lang="de-DE" dirty="0" err="1" smtClean="0"/>
              <a:t>those</a:t>
            </a:r>
            <a:r>
              <a:rPr lang="de-DE" dirty="0" smtClean="0"/>
              <a:t>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did</a:t>
            </a:r>
            <a:r>
              <a:rPr lang="de-DE" dirty="0" smtClean="0"/>
              <a:t> </a:t>
            </a:r>
            <a:r>
              <a:rPr lang="de-DE" dirty="0" err="1" smtClean="0"/>
              <a:t>participate</a:t>
            </a:r>
            <a:r>
              <a:rPr lang="de-DE" dirty="0" smtClean="0"/>
              <a:t> in </a:t>
            </a:r>
            <a:r>
              <a:rPr lang="de-DE" dirty="0" err="1" smtClean="0"/>
              <a:t>wave</a:t>
            </a:r>
            <a:r>
              <a:rPr lang="de-DE" dirty="0" smtClean="0"/>
              <a:t> 1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wave</a:t>
            </a:r>
            <a:r>
              <a:rPr lang="de-DE" dirty="0" smtClean="0"/>
              <a:t> 2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being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switcher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significantly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correlated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panel-</a:t>
            </a:r>
            <a:r>
              <a:rPr lang="de-DE" baseline="0" dirty="0" err="1" smtClean="0"/>
              <a:t>mortality</a:t>
            </a:r>
            <a:r>
              <a:rPr lang="de-DE" baseline="0" dirty="0" smtClean="0"/>
              <a:t>. </a:t>
            </a:r>
          </a:p>
          <a:p>
            <a:r>
              <a:rPr lang="de-DE" baseline="0" dirty="0" smtClean="0"/>
              <a:t>Attrition </a:t>
            </a:r>
            <a:r>
              <a:rPr lang="de-DE" baseline="0" dirty="0" err="1" smtClean="0"/>
              <a:t>seems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problem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estimating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share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switchers</a:t>
            </a:r>
            <a:r>
              <a:rPr lang="de-DE" baseline="0" dirty="0" smtClean="0"/>
              <a:t>.</a:t>
            </a:r>
          </a:p>
          <a:p>
            <a:r>
              <a:rPr lang="de-DE" baseline="0" dirty="0" smtClean="0"/>
              <a:t>[</a:t>
            </a:r>
            <a:r>
              <a:rPr lang="de-DE" baseline="0" dirty="0" err="1" smtClean="0"/>
              <a:t>Actually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what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matters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Principal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Investigator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conducted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Study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respondent</a:t>
            </a:r>
            <a:r>
              <a:rPr lang="de-DE" baseline="0" dirty="0" smtClean="0"/>
              <a:t> was </a:t>
            </a:r>
            <a:r>
              <a:rPr lang="de-DE" baseline="0" dirty="0" err="1" smtClean="0"/>
              <a:t>part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]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2A01C-2373-1240-A755-4BB35310309F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00832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Now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say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our</a:t>
            </a:r>
            <a:r>
              <a:rPr lang="de-DE" baseline="0" dirty="0" smtClean="0"/>
              <a:t> sample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too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biased</a:t>
            </a:r>
            <a:r>
              <a:rPr lang="de-DE" baseline="0" dirty="0" smtClean="0"/>
              <a:t>… </a:t>
            </a:r>
            <a:r>
              <a:rPr lang="de-DE" baseline="0" dirty="0" err="1" smtClean="0"/>
              <a:t>What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makes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switchers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switch</a:t>
            </a:r>
            <a:r>
              <a:rPr lang="de-DE" baseline="0" dirty="0" smtClean="0"/>
              <a:t>?</a:t>
            </a:r>
            <a:endParaRPr lang="de-DE" dirty="0" smtClean="0"/>
          </a:p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expect</a:t>
            </a:r>
            <a:r>
              <a:rPr lang="de-DE" dirty="0" smtClean="0"/>
              <a:t> </a:t>
            </a:r>
            <a:r>
              <a:rPr lang="de-DE" dirty="0" err="1" smtClean="0"/>
              <a:t>values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zero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1</a:t>
            </a:r>
          </a:p>
          <a:p>
            <a:endParaRPr lang="de-DE" baseline="0" dirty="0" smtClean="0"/>
          </a:p>
          <a:p>
            <a:r>
              <a:rPr lang="de-DE" baseline="0" dirty="0" err="1" smtClean="0"/>
              <a:t>Unfortunately</a:t>
            </a:r>
            <a:r>
              <a:rPr lang="de-DE" baseline="0" dirty="0" smtClean="0"/>
              <a:t>, I </a:t>
            </a:r>
            <a:r>
              <a:rPr lang="de-DE" baseline="0" dirty="0" err="1" smtClean="0"/>
              <a:t>cannt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visualize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ut</a:t>
            </a:r>
            <a:endParaRPr lang="de-DE" baseline="0" dirty="0" smtClean="0"/>
          </a:p>
          <a:p>
            <a:endParaRPr lang="de-DE" baseline="0" dirty="0" smtClean="0"/>
          </a:p>
          <a:p>
            <a:r>
              <a:rPr lang="de-DE" dirty="0" err="1" smtClean="0"/>
              <a:t>When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you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change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being</a:t>
            </a:r>
            <a:r>
              <a:rPr lang="de-DE" baseline="0" dirty="0" smtClean="0"/>
              <a:t> not at all </a:t>
            </a:r>
            <a:r>
              <a:rPr lang="de-DE" baseline="0" dirty="0" err="1" smtClean="0"/>
              <a:t>satisfied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democracy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completely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satisied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you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2.63 </a:t>
            </a:r>
            <a:r>
              <a:rPr lang="de-DE" baseline="0" dirty="0" err="1" smtClean="0"/>
              <a:t>times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more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likely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change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nonvoter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voter</a:t>
            </a:r>
            <a:endParaRPr lang="de-DE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2A01C-2373-1240-A755-4BB35310309F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6371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smtClean="0"/>
              <a:t>The </a:t>
            </a:r>
            <a:r>
              <a:rPr lang="de-DE" baseline="0" dirty="0" err="1" smtClean="0"/>
              <a:t>moderating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effect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CogMob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also </a:t>
            </a:r>
            <a:r>
              <a:rPr lang="de-DE" baseline="0" dirty="0" err="1" smtClean="0"/>
              <a:t>problematic</a:t>
            </a:r>
            <a:r>
              <a:rPr lang="de-DE" baseline="0" dirty="0" smtClean="0"/>
              <a:t>. Further </a:t>
            </a:r>
            <a:r>
              <a:rPr lang="de-DE" baseline="0" dirty="0" err="1" smtClean="0"/>
              <a:t>Sensitivity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Analyses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Panel </a:t>
            </a:r>
            <a:r>
              <a:rPr lang="de-DE" baseline="0" dirty="0" err="1" smtClean="0"/>
              <a:t>Mortality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shows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CogMob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strongly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predicts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PanelMortality</a:t>
            </a:r>
            <a:r>
              <a:rPr lang="de-DE" baseline="0" dirty="0" smtClean="0"/>
              <a:t>-&gt;</a:t>
            </a:r>
            <a:r>
              <a:rPr lang="de-DE" baseline="0" dirty="0" err="1" smtClean="0"/>
              <a:t>Those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higher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Effect</a:t>
            </a:r>
            <a:r>
              <a:rPr lang="de-DE" baseline="0" dirty="0" smtClean="0"/>
              <a:t> Rates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overrepresented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our</a:t>
            </a:r>
            <a:r>
              <a:rPr lang="de-DE" baseline="0" dirty="0" smtClean="0"/>
              <a:t> sample</a:t>
            </a:r>
          </a:p>
          <a:p>
            <a:endParaRPr lang="de-DE" dirty="0" smtClean="0"/>
          </a:p>
          <a:p>
            <a:r>
              <a:rPr lang="de-DE" dirty="0" smtClean="0"/>
              <a:t>So… </a:t>
            </a:r>
            <a:r>
              <a:rPr lang="de-DE" dirty="0" err="1" smtClean="0"/>
              <a:t>Effect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pretty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small</a:t>
            </a:r>
            <a:r>
              <a:rPr lang="de-DE" baseline="0" dirty="0" smtClean="0"/>
              <a:t>… </a:t>
            </a:r>
          </a:p>
          <a:p>
            <a:r>
              <a:rPr lang="de-DE" baseline="0" dirty="0" smtClean="0"/>
              <a:t>On a 10 </a:t>
            </a:r>
            <a:r>
              <a:rPr lang="de-DE" baseline="0" dirty="0" err="1" smtClean="0"/>
              <a:t>point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scale</a:t>
            </a:r>
            <a:r>
              <a:rPr lang="de-DE" baseline="0" dirty="0" smtClean="0"/>
              <a:t>, half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voter´s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change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their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likability</a:t>
            </a:r>
            <a:r>
              <a:rPr lang="de-DE" baseline="0" dirty="0" smtClean="0"/>
              <a:t>-rating </a:t>
            </a:r>
            <a:r>
              <a:rPr lang="de-DE" baseline="0" dirty="0" err="1" smtClean="0"/>
              <a:t>between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two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election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more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two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points</a:t>
            </a:r>
            <a:r>
              <a:rPr lang="de-DE" baseline="0" dirty="0" smtClean="0"/>
              <a:t>. A </a:t>
            </a:r>
            <a:r>
              <a:rPr lang="de-DE" baseline="0" dirty="0" err="1" smtClean="0"/>
              <a:t>one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point</a:t>
            </a:r>
            <a:r>
              <a:rPr lang="de-DE" baseline="0" dirty="0" smtClean="0"/>
              <a:t>-change </a:t>
            </a:r>
            <a:r>
              <a:rPr lang="de-DE" baseline="0" dirty="0" err="1" smtClean="0"/>
              <a:t>decreases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odds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being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voter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by</a:t>
            </a:r>
            <a:r>
              <a:rPr lang="de-DE" baseline="0" dirty="0" smtClean="0"/>
              <a:t> 30%. </a:t>
            </a:r>
          </a:p>
          <a:p>
            <a:endParaRPr lang="de-DE" baseline="0" dirty="0" smtClean="0"/>
          </a:p>
          <a:p>
            <a:r>
              <a:rPr lang="de-DE" baseline="0" dirty="0" smtClean="0"/>
              <a:t>So…. </a:t>
            </a:r>
            <a:r>
              <a:rPr lang="de-DE" baseline="0" dirty="0" err="1" smtClean="0"/>
              <a:t>Onl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small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direct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effects</a:t>
            </a:r>
            <a:r>
              <a:rPr lang="de-DE" baseline="0" dirty="0" smtClean="0"/>
              <a:t>… </a:t>
            </a:r>
            <a:r>
              <a:rPr lang="de-DE" baseline="0" dirty="0" err="1" smtClean="0"/>
              <a:t>what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about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indirect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effects</a:t>
            </a:r>
            <a:r>
              <a:rPr lang="de-DE" baseline="0" dirty="0" smtClean="0"/>
              <a:t>?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2A01C-2373-1240-A755-4BB35310309F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33902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2A01C-2373-1240-A755-4BB35310309F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48346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Basic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Idea</a:t>
            </a:r>
            <a:r>
              <a:rPr lang="de-DE" baseline="0" dirty="0" smtClean="0"/>
              <a:t>: </a:t>
            </a:r>
          </a:p>
          <a:p>
            <a:r>
              <a:rPr lang="de-DE" baseline="0" dirty="0" smtClean="0"/>
              <a:t>Not just </a:t>
            </a:r>
            <a:r>
              <a:rPr lang="de-DE" baseline="0" dirty="0" err="1" smtClean="0"/>
              <a:t>stable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characteristics</a:t>
            </a:r>
            <a:r>
              <a:rPr lang="de-DE" baseline="0" dirty="0" smtClean="0"/>
              <a:t>: The </a:t>
            </a:r>
            <a:r>
              <a:rPr lang="de-DE" baseline="0" dirty="0" err="1" smtClean="0"/>
              <a:t>culture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institutions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personality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indivdual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voter</a:t>
            </a:r>
            <a:r>
              <a:rPr lang="de-DE" baseline="0" dirty="0" smtClean="0"/>
              <a:t>, but also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characteristics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very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election</a:t>
            </a:r>
            <a:r>
              <a:rPr lang="de-DE" baseline="0" dirty="0" smtClean="0"/>
              <a:t>. </a:t>
            </a:r>
          </a:p>
          <a:p>
            <a:r>
              <a:rPr lang="de-DE" baseline="0" dirty="0" err="1" smtClean="0"/>
              <a:t>When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making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up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their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minds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voters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take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account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want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turn out at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specific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election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they</a:t>
            </a:r>
            <a:r>
              <a:rPr lang="de-DE" baseline="0" dirty="0" smtClean="0"/>
              <a:t> do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every</a:t>
            </a:r>
            <a:r>
              <a:rPr lang="de-DE" baseline="0" dirty="0" smtClean="0"/>
              <a:t> time </a:t>
            </a:r>
            <a:r>
              <a:rPr lang="de-DE" baseline="0" dirty="0" err="1" smtClean="0"/>
              <a:t>again</a:t>
            </a:r>
            <a:r>
              <a:rPr lang="de-DE" baseline="0" dirty="0" smtClean="0"/>
              <a:t>. So, a </a:t>
            </a:r>
            <a:r>
              <a:rPr lang="de-DE" baseline="0" dirty="0" err="1" smtClean="0"/>
              <a:t>citizen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showed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up</a:t>
            </a:r>
            <a:r>
              <a:rPr lang="de-DE" baseline="0" dirty="0" smtClean="0"/>
              <a:t> last time, </a:t>
            </a:r>
            <a:r>
              <a:rPr lang="de-DE" baseline="0" dirty="0" err="1" smtClean="0"/>
              <a:t>does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need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do </a:t>
            </a:r>
            <a:r>
              <a:rPr lang="de-DE" baseline="0" dirty="0" err="1" smtClean="0"/>
              <a:t>it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time.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65550-F830-4E15-AE01-8AB2CFC48B55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61330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Duty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Vote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an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ethical</a:t>
            </a:r>
            <a:r>
              <a:rPr lang="de-DE" baseline="0" dirty="0" smtClean="0"/>
              <a:t> imperative </a:t>
            </a:r>
            <a:r>
              <a:rPr lang="de-DE" baseline="0" dirty="0" err="1" smtClean="0"/>
              <a:t>no</a:t>
            </a:r>
            <a:r>
              <a:rPr lang="de-DE" baseline="0" dirty="0" smtClean="0"/>
              <a:t> matter </a:t>
            </a:r>
            <a:r>
              <a:rPr lang="de-DE" baseline="0" dirty="0" err="1" smtClean="0"/>
              <a:t>what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plattforms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offer</a:t>
            </a:r>
            <a:endParaRPr lang="de-DE" baseline="0" dirty="0" smtClean="0"/>
          </a:p>
          <a:p>
            <a:endParaRPr lang="de-DE" baseline="0" dirty="0" smtClean="0"/>
          </a:p>
          <a:p>
            <a:r>
              <a:rPr lang="de-DE" baseline="0" dirty="0" err="1" smtClean="0"/>
              <a:t>Norms</a:t>
            </a:r>
            <a:r>
              <a:rPr lang="de-DE" baseline="0" dirty="0" smtClean="0"/>
              <a:t> </a:t>
            </a:r>
            <a:r>
              <a:rPr lang="de-DE" baseline="0" err="1" smtClean="0"/>
              <a:t>and</a:t>
            </a:r>
            <a:r>
              <a:rPr lang="de-DE" baseline="0" smtClean="0"/>
              <a:t> Social Identities are becoming less important in influencing 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2A01C-2373-1240-A755-4BB35310309F}" type="slidenum">
              <a:rPr lang="de-DE" smtClean="0"/>
              <a:pPr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44204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baseline="0" dirty="0" smtClean="0"/>
              <a:t>Prominent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public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discourse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It´s</a:t>
            </a:r>
            <a:r>
              <a:rPr lang="de-DE" baseline="0" dirty="0" smtClean="0"/>
              <a:t> in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boost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voter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turnout</a:t>
            </a:r>
            <a:r>
              <a:rPr lang="de-DE" baseline="0" dirty="0" smtClean="0"/>
              <a:t>: </a:t>
            </a:r>
          </a:p>
          <a:p>
            <a:r>
              <a:rPr lang="de-DE" dirty="0" smtClean="0"/>
              <a:t>Post-Democracy: SPD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CDU… </a:t>
            </a:r>
            <a:r>
              <a:rPr lang="de-DE" baseline="0" dirty="0" err="1" smtClean="0"/>
              <a:t>They´re</a:t>
            </a:r>
            <a:r>
              <a:rPr lang="de-DE" baseline="0" dirty="0" smtClean="0"/>
              <a:t> all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same</a:t>
            </a:r>
            <a:r>
              <a:rPr lang="de-DE" baseline="0" dirty="0" smtClean="0"/>
              <a:t>…</a:t>
            </a:r>
          </a:p>
          <a:p>
            <a:endParaRPr lang="de-DE" baseline="0" dirty="0" smtClean="0"/>
          </a:p>
          <a:p>
            <a:r>
              <a:rPr lang="de-DE" baseline="0" dirty="0" smtClean="0"/>
              <a:t>Other </a:t>
            </a:r>
            <a:r>
              <a:rPr lang="de-DE" baseline="0" dirty="0" err="1" smtClean="0"/>
              <a:t>Ways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Measurement: Indifference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Difference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between</a:t>
            </a:r>
            <a:r>
              <a:rPr lang="de-DE" baseline="0" dirty="0" smtClean="0"/>
              <a:t> Main-</a:t>
            </a:r>
            <a:r>
              <a:rPr lang="de-DE" baseline="0" dirty="0" err="1" smtClean="0"/>
              <a:t>Contestants</a:t>
            </a:r>
            <a:r>
              <a:rPr lang="de-DE" baseline="0" dirty="0" smtClean="0"/>
              <a:t> (CDU/CSU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SPD) - &gt; </a:t>
            </a:r>
            <a:r>
              <a:rPr lang="de-DE" baseline="0" dirty="0" err="1" smtClean="0"/>
              <a:t>Results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basically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same</a:t>
            </a:r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2A01C-2373-1240-A755-4BB35310309F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371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Sozwiss</a:t>
            </a:r>
            <a:endParaRPr lang="de-DE" dirty="0" smtClean="0"/>
          </a:p>
          <a:p>
            <a:r>
              <a:rPr lang="de-DE" dirty="0" smtClean="0"/>
              <a:t>1d28.ddr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2A01C-2373-1240-A755-4BB35310309F}" type="slidenum">
              <a:rPr lang="de-DE" smtClean="0"/>
              <a:pPr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831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 smtClean="0"/>
              <a:t>Two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things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wrong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extant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research</a:t>
            </a:r>
            <a:r>
              <a:rPr lang="de-DE" baseline="0" dirty="0" smtClean="0"/>
              <a:t>:</a:t>
            </a:r>
          </a:p>
          <a:p>
            <a:endParaRPr lang="de-DE" dirty="0" smtClean="0"/>
          </a:p>
          <a:p>
            <a:r>
              <a:rPr lang="de-DE" dirty="0" err="1" smtClean="0"/>
              <a:t>Direction</a:t>
            </a:r>
            <a:r>
              <a:rPr lang="de-DE" dirty="0" smtClean="0"/>
              <a:t>:</a:t>
            </a:r>
            <a:r>
              <a:rPr lang="de-DE" baseline="0" dirty="0" smtClean="0"/>
              <a:t> Do </a:t>
            </a:r>
            <a:r>
              <a:rPr lang="de-DE" baseline="0" dirty="0" err="1" smtClean="0"/>
              <a:t>they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stay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home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because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represented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represented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because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they´d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stay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home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anyway</a:t>
            </a:r>
            <a:endParaRPr lang="de-DE" baseline="0" dirty="0" smtClean="0"/>
          </a:p>
          <a:p>
            <a:r>
              <a:rPr lang="de-DE" baseline="0" dirty="0" err="1" smtClean="0"/>
              <a:t>Direction</a:t>
            </a:r>
            <a:r>
              <a:rPr lang="de-DE" baseline="0" dirty="0" smtClean="0"/>
              <a:t>: Image a </a:t>
            </a:r>
            <a:r>
              <a:rPr lang="de-DE" baseline="0" dirty="0" err="1" smtClean="0"/>
              <a:t>group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voters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doesnt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vote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anyway</a:t>
            </a:r>
            <a:r>
              <a:rPr lang="de-DE" baseline="0" dirty="0" smtClean="0"/>
              <a:t> (</a:t>
            </a:r>
            <a:r>
              <a:rPr lang="de-DE" baseline="0" dirty="0" err="1" smtClean="0"/>
              <a:t>young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voters</a:t>
            </a:r>
            <a:r>
              <a:rPr lang="de-DE" baseline="0" dirty="0" smtClean="0"/>
              <a:t>). In </a:t>
            </a:r>
            <a:r>
              <a:rPr lang="de-DE" baseline="0" dirty="0" err="1" smtClean="0"/>
              <a:t>consequence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parties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direct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their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platform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elderly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Seemingly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correlation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would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spurious</a:t>
            </a:r>
            <a:endParaRPr lang="de-DE" baseline="0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First, a cause x must have an association with an outcome y. Second, x must be isolated from all other causes of y to guard against spurious associations. Finally, x must come before y to establish the direction of the effect.11</a:t>
            </a:r>
            <a:endParaRPr lang="de-DE" sz="1200" kern="1200" dirty="0" smtClean="0">
              <a:solidFill>
                <a:schemeClr val="tx1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2A01C-2373-1240-A755-4BB35310309F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16634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2A01C-2373-1240-A755-4BB35310309F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77439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Notizenplatzhalt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de-DE" dirty="0" smtClean="0"/>
                  <a:t>Conditional Fixed Effects</a:t>
                </a:r>
              </a:p>
              <a:p>
                <a:r>
                  <a:rPr lang="de-DE" dirty="0" err="1" smtClean="0"/>
                  <a:t>Similar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to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the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regular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fixed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effects</a:t>
                </a:r>
                <a:r>
                  <a:rPr lang="de-DE" baseline="0" dirty="0" smtClean="0"/>
                  <a:t> Modells. </a:t>
                </a:r>
                <a:r>
                  <a:rPr lang="de-DE" baseline="0" dirty="0" err="1" smtClean="0"/>
                  <a:t>What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happens</a:t>
                </a:r>
                <a:r>
                  <a:rPr lang="de-DE" baseline="0" dirty="0" smtClean="0"/>
                  <a:t> in </a:t>
                </a:r>
                <a:r>
                  <a:rPr lang="de-DE" baseline="0" dirty="0" err="1" smtClean="0"/>
                  <a:t>the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background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technically</a:t>
                </a:r>
                <a:r>
                  <a:rPr lang="de-DE" baseline="0" dirty="0" smtClean="0"/>
                  <a:t>, in </a:t>
                </a:r>
                <a:r>
                  <a:rPr lang="de-DE" baseline="0" dirty="0" err="1" smtClean="0"/>
                  <a:t>case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of</a:t>
                </a:r>
                <a:r>
                  <a:rPr lang="de-DE" baseline="0" dirty="0" smtClean="0"/>
                  <a:t> T&gt;2 </a:t>
                </a:r>
                <a:r>
                  <a:rPr lang="de-DE" baseline="0" dirty="0" err="1" smtClean="0"/>
                  <a:t>is</a:t>
                </a:r>
                <a:r>
                  <a:rPr lang="de-DE" baseline="0" dirty="0" smtClean="0"/>
                  <a:t> different, </a:t>
                </a:r>
                <a:r>
                  <a:rPr lang="de-DE" baseline="0" dirty="0" err="1" smtClean="0"/>
                  <a:t>though</a:t>
                </a:r>
                <a:r>
                  <a:rPr lang="de-DE" baseline="0" dirty="0" smtClean="0"/>
                  <a:t> (</a:t>
                </a:r>
                <a:r>
                  <a:rPr lang="de-DE" baseline="0" dirty="0" err="1" smtClean="0"/>
                  <a:t>incidental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parameters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problem</a:t>
                </a:r>
                <a:r>
                  <a:rPr lang="de-DE" baseline="0" dirty="0" smtClean="0"/>
                  <a:t>). </a:t>
                </a:r>
              </a:p>
              <a:p>
                <a14:m>
                  <m:oMath xmlns:m="http://schemas.openxmlformats.org/officeDocument/2006/math"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de-DE" dirty="0" smtClean="0"/>
                  <a:t>=</a:t>
                </a:r>
                <a:r>
                  <a:rPr lang="de-DE" dirty="0" err="1" smtClean="0"/>
                  <a:t>mu</a:t>
                </a:r>
                <a:endParaRPr lang="de-DE" dirty="0" smtClean="0"/>
              </a:p>
              <a:p>
                <a:endParaRPr lang="de-DE" dirty="0" smtClean="0"/>
              </a:p>
              <a:p>
                <a:r>
                  <a:rPr lang="de-DE" dirty="0" err="1" smtClean="0"/>
                  <a:t>If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something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happen</a:t>
                </a:r>
                <a:r>
                  <a:rPr lang="de-DE" baseline="0" dirty="0" err="1" smtClean="0"/>
                  <a:t>s</a:t>
                </a:r>
                <a:r>
                  <a:rPr lang="de-DE" baseline="0" dirty="0" smtClean="0"/>
                  <a:t> in </a:t>
                </a:r>
                <a:r>
                  <a:rPr lang="de-DE" baseline="0" dirty="0" err="1" smtClean="0"/>
                  <a:t>the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world</a:t>
                </a:r>
                <a:r>
                  <a:rPr lang="de-DE" baseline="0" dirty="0" smtClean="0"/>
                  <a:t>, </a:t>
                </a:r>
                <a:r>
                  <a:rPr lang="de-DE" baseline="0" dirty="0" err="1" smtClean="0"/>
                  <a:t>it</a:t>
                </a:r>
                <a:r>
                  <a:rPr lang="de-DE" baseline="0" dirty="0" smtClean="0"/>
                  <a:t> must </a:t>
                </a:r>
                <a:r>
                  <a:rPr lang="de-DE" baseline="0" dirty="0" err="1" smtClean="0"/>
                  <a:t>be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caused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byy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something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that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happened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before</a:t>
                </a:r>
                <a:endParaRPr lang="de-DE" dirty="0" smtClean="0"/>
              </a:p>
              <a:p>
                <a:r>
                  <a:rPr lang="de-DE" dirty="0" smtClean="0"/>
                  <a:t>X=</a:t>
                </a:r>
                <a:r>
                  <a:rPr lang="de-DE" dirty="0" err="1" smtClean="0"/>
                  <a:t>Being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born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into</a:t>
                </a:r>
                <a:r>
                  <a:rPr lang="de-DE" dirty="0" smtClean="0"/>
                  <a:t> a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workers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family</a:t>
                </a:r>
                <a:r>
                  <a:rPr lang="de-DE" baseline="0" dirty="0" smtClean="0"/>
                  <a:t> -&gt; </a:t>
                </a:r>
                <a:r>
                  <a:rPr lang="de-DE" baseline="0" dirty="0" err="1" smtClean="0"/>
                  <a:t>Cannt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be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cause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of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having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voting</a:t>
                </a:r>
                <a:r>
                  <a:rPr lang="de-DE" baseline="0" dirty="0" smtClean="0"/>
                  <a:t> 2002 but not 2005. </a:t>
                </a:r>
                <a:r>
                  <a:rPr lang="de-DE" baseline="0" dirty="0" err="1" smtClean="0"/>
                  <a:t>Rather</a:t>
                </a:r>
                <a:r>
                  <a:rPr lang="de-DE" baseline="0" dirty="0" smtClean="0"/>
                  <a:t>. </a:t>
                </a:r>
                <a:r>
                  <a:rPr lang="de-DE" baseline="0" dirty="0" err="1" smtClean="0"/>
                  <a:t>Being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disappointed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with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social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democrats</a:t>
                </a:r>
                <a:r>
                  <a:rPr lang="de-DE" baseline="0" dirty="0" smtClean="0"/>
                  <a:t>, </a:t>
                </a:r>
                <a:r>
                  <a:rPr lang="de-DE" baseline="0" dirty="0" err="1" smtClean="0"/>
                  <a:t>giving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up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your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party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identification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and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thus</a:t>
                </a:r>
                <a:r>
                  <a:rPr lang="de-DE" baseline="0" dirty="0" smtClean="0"/>
                  <a:t> not </a:t>
                </a:r>
                <a:r>
                  <a:rPr lang="de-DE" baseline="0" dirty="0" err="1" smtClean="0"/>
                  <a:t>feeling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need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to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go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to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voting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booth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to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feel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satisfaction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of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supporting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party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you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identify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with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is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causal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chain</a:t>
                </a:r>
                <a:r>
                  <a:rPr lang="de-DE" baseline="0" dirty="0" smtClean="0"/>
                  <a:t>.</a:t>
                </a:r>
              </a:p>
              <a:p>
                <a:endParaRPr lang="de-DE" baseline="0" dirty="0" smtClean="0"/>
              </a:p>
              <a:p>
                <a:r>
                  <a:rPr lang="de-DE" baseline="0" dirty="0" smtClean="0"/>
                  <a:t>Events </a:t>
                </a:r>
                <a:r>
                  <a:rPr lang="de-DE" baseline="0" dirty="0" err="1" smtClean="0"/>
                  <a:t>can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only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be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caused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by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events</a:t>
                </a:r>
                <a:r>
                  <a:rPr lang="de-DE" baseline="0" dirty="0" smtClean="0"/>
                  <a:t>. </a:t>
                </a:r>
                <a:r>
                  <a:rPr lang="de-DE" baseline="0" dirty="0" err="1" smtClean="0"/>
                  <a:t>And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and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event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can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only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be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caused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by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something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that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happened</a:t>
                </a:r>
                <a:r>
                  <a:rPr lang="de-DE" baseline="0" dirty="0" smtClean="0"/>
                  <a:t>. </a:t>
                </a:r>
              </a:p>
              <a:p>
                <a:endParaRPr lang="de-DE" dirty="0" smtClean="0"/>
              </a:p>
              <a:p>
                <a:r>
                  <a:rPr lang="de-DE" dirty="0" smtClean="0"/>
                  <a:t>Long-Term </a:t>
                </a:r>
                <a:r>
                  <a:rPr lang="de-DE" dirty="0" smtClean="0"/>
                  <a:t>Panels </a:t>
                </a:r>
                <a:r>
                  <a:rPr lang="de-DE" dirty="0" err="1" smtClean="0"/>
                  <a:t>are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mentioned</a:t>
                </a:r>
                <a:r>
                  <a:rPr lang="de-DE" baseline="0" dirty="0" smtClean="0"/>
                  <a:t> </a:t>
                </a:r>
                <a:r>
                  <a:rPr lang="de-DE" dirty="0" err="1" smtClean="0"/>
                  <a:t>three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times</a:t>
                </a:r>
                <a:r>
                  <a:rPr lang="de-DE" dirty="0" smtClean="0"/>
                  <a:t> in GLES </a:t>
                </a:r>
                <a:r>
                  <a:rPr lang="de-DE" dirty="0" err="1" smtClean="0"/>
                  <a:t>Bibliography</a:t>
                </a:r>
                <a:endParaRPr lang="de-DE" dirty="0" smtClean="0"/>
              </a:p>
              <a:p>
                <a:endParaRPr lang="de-DE" dirty="0" smtClean="0"/>
              </a:p>
              <a:p>
                <a:endParaRPr lang="de-DE" dirty="0" smtClean="0"/>
              </a:p>
              <a:p>
                <a:r>
                  <a:rPr lang="de-DE" baseline="0" dirty="0" err="1" smtClean="0"/>
                  <a:t>We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can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only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make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inferences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about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world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we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can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observe</a:t>
                </a:r>
                <a:r>
                  <a:rPr lang="de-DE" baseline="0" dirty="0" smtClean="0"/>
                  <a:t>. </a:t>
                </a:r>
                <a:r>
                  <a:rPr lang="de-DE" baseline="0" dirty="0" err="1" smtClean="0"/>
                  <a:t>If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parties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could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move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more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voters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to</a:t>
                </a:r>
                <a:r>
                  <a:rPr lang="de-DE" baseline="0" dirty="0" smtClean="0"/>
                  <a:t> turn out </a:t>
                </a:r>
                <a:r>
                  <a:rPr lang="de-DE" baseline="0" dirty="0" err="1" smtClean="0"/>
                  <a:t>out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if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they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changed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they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positions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more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radically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than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they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are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doing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it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now</a:t>
                </a:r>
                <a:r>
                  <a:rPr lang="de-DE" baseline="0" dirty="0" smtClean="0"/>
                  <a:t> (in </a:t>
                </a:r>
                <a:r>
                  <a:rPr lang="de-DE" baseline="0" dirty="0" err="1" smtClean="0"/>
                  <a:t>what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ever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direction</a:t>
                </a:r>
                <a:r>
                  <a:rPr lang="de-DE" baseline="0" dirty="0" smtClean="0"/>
                  <a:t>), </a:t>
                </a:r>
                <a:r>
                  <a:rPr lang="de-DE" baseline="0" dirty="0" err="1" smtClean="0"/>
                  <a:t>we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cannot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answer</a:t>
                </a:r>
                <a:r>
                  <a:rPr lang="de-DE" baseline="0" dirty="0" smtClean="0"/>
                  <a:t>. </a:t>
                </a:r>
                <a:r>
                  <a:rPr lang="de-DE" baseline="0" dirty="0" err="1" smtClean="0"/>
                  <a:t>We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can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only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estimate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magnitude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of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influence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of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their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observed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position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changed</a:t>
                </a:r>
                <a:r>
                  <a:rPr lang="de-DE" baseline="0" dirty="0" smtClean="0"/>
                  <a:t> on </a:t>
                </a:r>
                <a:r>
                  <a:rPr lang="de-DE" baseline="0" dirty="0" err="1" smtClean="0"/>
                  <a:t>voter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turnout</a:t>
                </a:r>
                <a:r>
                  <a:rPr lang="de-DE" baseline="0" dirty="0" smtClean="0"/>
                  <a:t>. </a:t>
                </a:r>
              </a:p>
              <a:p>
                <a:r>
                  <a:rPr lang="de-DE" baseline="0" dirty="0" smtClean="0"/>
                  <a:t>All </a:t>
                </a:r>
                <a:r>
                  <a:rPr lang="de-DE" baseline="0" dirty="0" err="1" smtClean="0"/>
                  <a:t>we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would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say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beyond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this</a:t>
                </a:r>
                <a:r>
                  <a:rPr lang="de-DE" baseline="0" dirty="0" smtClean="0"/>
                  <a:t>, </a:t>
                </a:r>
                <a:r>
                  <a:rPr lang="de-DE" baseline="0" dirty="0" err="1" smtClean="0"/>
                  <a:t>would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be</a:t>
                </a:r>
                <a:r>
                  <a:rPr lang="de-DE" baseline="0" dirty="0" smtClean="0"/>
                  <a:t> an </a:t>
                </a:r>
                <a:r>
                  <a:rPr lang="de-DE" baseline="0" dirty="0" err="1" smtClean="0"/>
                  <a:t>extrapolation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into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unoserved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fiction</a:t>
                </a:r>
                <a:endParaRPr lang="de-DE" dirty="0" smtClean="0"/>
              </a:p>
              <a:p>
                <a:endParaRPr lang="de-DE" dirty="0" smtClean="0"/>
              </a:p>
              <a:p>
                <a:endParaRPr lang="de-DE" dirty="0" smtClean="0"/>
              </a:p>
            </p:txBody>
          </p:sp>
        </mc:Choice>
        <mc:Fallback>
          <p:sp>
            <p:nvSpPr>
              <p:cNvPr id="3" name="Notizenplatzhalt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de-DE" dirty="0" smtClean="0"/>
                  <a:t>Conditional Fixed Effects</a:t>
                </a:r>
              </a:p>
              <a:p>
                <a:r>
                  <a:rPr lang="de-DE" dirty="0" err="1" smtClean="0"/>
                  <a:t>Similar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to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the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regular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fixed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effects</a:t>
                </a:r>
                <a:r>
                  <a:rPr lang="de-DE" baseline="0" dirty="0" smtClean="0"/>
                  <a:t> Modells. </a:t>
                </a:r>
                <a:r>
                  <a:rPr lang="de-DE" baseline="0" dirty="0" err="1" smtClean="0"/>
                  <a:t>What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happens</a:t>
                </a:r>
                <a:r>
                  <a:rPr lang="de-DE" baseline="0" dirty="0" smtClean="0"/>
                  <a:t> in </a:t>
                </a:r>
                <a:r>
                  <a:rPr lang="de-DE" baseline="0" dirty="0" err="1" smtClean="0"/>
                  <a:t>the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background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technically</a:t>
                </a:r>
                <a:r>
                  <a:rPr lang="de-DE" baseline="0" dirty="0" smtClean="0"/>
                  <a:t>, in </a:t>
                </a:r>
                <a:r>
                  <a:rPr lang="de-DE" baseline="0" dirty="0" err="1" smtClean="0"/>
                  <a:t>case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of</a:t>
                </a:r>
                <a:r>
                  <a:rPr lang="de-DE" baseline="0" dirty="0" smtClean="0"/>
                  <a:t> T&gt;2 </a:t>
                </a:r>
                <a:r>
                  <a:rPr lang="de-DE" baseline="0" dirty="0" err="1" smtClean="0"/>
                  <a:t>is</a:t>
                </a:r>
                <a:r>
                  <a:rPr lang="de-DE" baseline="0" dirty="0" smtClean="0"/>
                  <a:t> different, </a:t>
                </a:r>
                <a:r>
                  <a:rPr lang="de-DE" baseline="0" dirty="0" err="1" smtClean="0"/>
                  <a:t>though</a:t>
                </a:r>
                <a:r>
                  <a:rPr lang="de-DE" baseline="0" dirty="0" smtClean="0"/>
                  <a:t> (</a:t>
                </a:r>
                <a:r>
                  <a:rPr lang="de-DE" baseline="0" dirty="0" err="1" smtClean="0"/>
                  <a:t>incidental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parameters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problem</a:t>
                </a:r>
                <a:r>
                  <a:rPr lang="de-DE" baseline="0" dirty="0" smtClean="0"/>
                  <a:t>). </a:t>
                </a:r>
              </a:p>
              <a:p>
                <a:r>
                  <a:rPr lang="de-DE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𝜇</a:t>
                </a:r>
                <a:r>
                  <a:rPr lang="de-DE" dirty="0" smtClean="0"/>
                  <a:t>=</a:t>
                </a:r>
                <a:r>
                  <a:rPr lang="de-DE" dirty="0" err="1" smtClean="0"/>
                  <a:t>mu</a:t>
                </a:r>
                <a:endParaRPr lang="de-DE" dirty="0" smtClean="0"/>
              </a:p>
              <a:p>
                <a:endParaRPr lang="de-DE" dirty="0" smtClean="0"/>
              </a:p>
              <a:p>
                <a:r>
                  <a:rPr lang="de-DE" dirty="0" err="1" smtClean="0"/>
                  <a:t>If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something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happen</a:t>
                </a:r>
                <a:r>
                  <a:rPr lang="de-DE" baseline="0" dirty="0" err="1" smtClean="0"/>
                  <a:t>s</a:t>
                </a:r>
                <a:r>
                  <a:rPr lang="de-DE" baseline="0" dirty="0" smtClean="0"/>
                  <a:t> in </a:t>
                </a:r>
                <a:r>
                  <a:rPr lang="de-DE" baseline="0" dirty="0" err="1" smtClean="0"/>
                  <a:t>the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world</a:t>
                </a:r>
                <a:r>
                  <a:rPr lang="de-DE" baseline="0" dirty="0" smtClean="0"/>
                  <a:t>, </a:t>
                </a:r>
                <a:r>
                  <a:rPr lang="de-DE" baseline="0" dirty="0" err="1" smtClean="0"/>
                  <a:t>it</a:t>
                </a:r>
                <a:r>
                  <a:rPr lang="de-DE" baseline="0" dirty="0" smtClean="0"/>
                  <a:t> must </a:t>
                </a:r>
                <a:r>
                  <a:rPr lang="de-DE" baseline="0" dirty="0" err="1" smtClean="0"/>
                  <a:t>be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caused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byy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something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that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happened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before</a:t>
                </a:r>
                <a:endParaRPr lang="de-DE" dirty="0" smtClean="0"/>
              </a:p>
              <a:p>
                <a:r>
                  <a:rPr lang="de-DE" dirty="0" smtClean="0"/>
                  <a:t>X=</a:t>
                </a:r>
                <a:r>
                  <a:rPr lang="de-DE" dirty="0" err="1" smtClean="0"/>
                  <a:t>Being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born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into</a:t>
                </a:r>
                <a:r>
                  <a:rPr lang="de-DE" dirty="0" smtClean="0"/>
                  <a:t> a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workers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family</a:t>
                </a:r>
                <a:r>
                  <a:rPr lang="de-DE" baseline="0" dirty="0" smtClean="0"/>
                  <a:t> -&gt; </a:t>
                </a:r>
                <a:r>
                  <a:rPr lang="de-DE" baseline="0" dirty="0" err="1" smtClean="0"/>
                  <a:t>Cannt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be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cause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of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having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voting</a:t>
                </a:r>
                <a:r>
                  <a:rPr lang="de-DE" baseline="0" dirty="0" smtClean="0"/>
                  <a:t> 2002 but not 2005. </a:t>
                </a:r>
                <a:r>
                  <a:rPr lang="de-DE" baseline="0" dirty="0" err="1" smtClean="0"/>
                  <a:t>Rather</a:t>
                </a:r>
                <a:r>
                  <a:rPr lang="de-DE" baseline="0" dirty="0" smtClean="0"/>
                  <a:t>. </a:t>
                </a:r>
                <a:r>
                  <a:rPr lang="de-DE" baseline="0" dirty="0" err="1" smtClean="0"/>
                  <a:t>Being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disappointed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with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social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democrats</a:t>
                </a:r>
                <a:r>
                  <a:rPr lang="de-DE" baseline="0" dirty="0" smtClean="0"/>
                  <a:t>, </a:t>
                </a:r>
                <a:r>
                  <a:rPr lang="de-DE" baseline="0" dirty="0" err="1" smtClean="0"/>
                  <a:t>giving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up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your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party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identification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and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thus</a:t>
                </a:r>
                <a:r>
                  <a:rPr lang="de-DE" baseline="0" dirty="0" smtClean="0"/>
                  <a:t> not </a:t>
                </a:r>
                <a:r>
                  <a:rPr lang="de-DE" baseline="0" dirty="0" err="1" smtClean="0"/>
                  <a:t>feeling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need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to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go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to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voting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booth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to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feel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satisfaction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of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supporting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party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you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identify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with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is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causal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chain</a:t>
                </a:r>
                <a:r>
                  <a:rPr lang="de-DE" baseline="0" dirty="0" smtClean="0"/>
                  <a:t>.</a:t>
                </a:r>
              </a:p>
              <a:p>
                <a:endParaRPr lang="de-DE" baseline="0" dirty="0" smtClean="0"/>
              </a:p>
              <a:p>
                <a:r>
                  <a:rPr lang="de-DE" baseline="0" dirty="0" smtClean="0"/>
                  <a:t>Events </a:t>
                </a:r>
                <a:r>
                  <a:rPr lang="de-DE" baseline="0" dirty="0" err="1" smtClean="0"/>
                  <a:t>can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only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be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caused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by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events</a:t>
                </a:r>
                <a:r>
                  <a:rPr lang="de-DE" baseline="0" dirty="0" smtClean="0"/>
                  <a:t>. </a:t>
                </a:r>
                <a:r>
                  <a:rPr lang="de-DE" baseline="0" dirty="0" err="1" smtClean="0"/>
                  <a:t>And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and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event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can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only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be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caused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by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something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that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happened</a:t>
                </a:r>
                <a:r>
                  <a:rPr lang="de-DE" baseline="0" dirty="0" smtClean="0"/>
                  <a:t>. </a:t>
                </a:r>
              </a:p>
              <a:p>
                <a:endParaRPr lang="de-DE" dirty="0" smtClean="0"/>
              </a:p>
              <a:p>
                <a:r>
                  <a:rPr lang="de-DE" dirty="0" smtClean="0"/>
                  <a:t>Long-Term </a:t>
                </a:r>
                <a:r>
                  <a:rPr lang="de-DE" dirty="0" smtClean="0"/>
                  <a:t>Panels </a:t>
                </a:r>
                <a:r>
                  <a:rPr lang="de-DE" dirty="0" err="1" smtClean="0"/>
                  <a:t>are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mentioned</a:t>
                </a:r>
                <a:r>
                  <a:rPr lang="de-DE" baseline="0" dirty="0" smtClean="0"/>
                  <a:t> </a:t>
                </a:r>
                <a:r>
                  <a:rPr lang="de-DE" dirty="0" err="1" smtClean="0"/>
                  <a:t>three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times</a:t>
                </a:r>
                <a:r>
                  <a:rPr lang="de-DE" dirty="0" smtClean="0"/>
                  <a:t> in GLES </a:t>
                </a:r>
                <a:r>
                  <a:rPr lang="de-DE" dirty="0" err="1" smtClean="0"/>
                  <a:t>Bibliography</a:t>
                </a:r>
                <a:endParaRPr lang="de-DE" dirty="0" smtClean="0"/>
              </a:p>
              <a:p>
                <a:endParaRPr lang="de-DE" dirty="0" smtClean="0"/>
              </a:p>
              <a:p>
                <a:endParaRPr lang="de-DE" dirty="0" smtClean="0"/>
              </a:p>
              <a:p>
                <a:r>
                  <a:rPr lang="de-DE" baseline="0" dirty="0" err="1" smtClean="0"/>
                  <a:t>We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can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only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make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inferences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about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world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we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can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observe</a:t>
                </a:r>
                <a:r>
                  <a:rPr lang="de-DE" baseline="0" dirty="0" smtClean="0"/>
                  <a:t>. </a:t>
                </a:r>
                <a:r>
                  <a:rPr lang="de-DE" baseline="0" dirty="0" err="1" smtClean="0"/>
                  <a:t>If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parties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could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move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more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voters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to</a:t>
                </a:r>
                <a:r>
                  <a:rPr lang="de-DE" baseline="0" dirty="0" smtClean="0"/>
                  <a:t> turn out </a:t>
                </a:r>
                <a:r>
                  <a:rPr lang="de-DE" baseline="0" dirty="0" err="1" smtClean="0"/>
                  <a:t>out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if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they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changed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they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positions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more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radically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than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they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are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doing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it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now</a:t>
                </a:r>
                <a:r>
                  <a:rPr lang="de-DE" baseline="0" dirty="0" smtClean="0"/>
                  <a:t> (in </a:t>
                </a:r>
                <a:r>
                  <a:rPr lang="de-DE" baseline="0" dirty="0" err="1" smtClean="0"/>
                  <a:t>what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ever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direction</a:t>
                </a:r>
                <a:r>
                  <a:rPr lang="de-DE" baseline="0" dirty="0" smtClean="0"/>
                  <a:t>), </a:t>
                </a:r>
                <a:r>
                  <a:rPr lang="de-DE" baseline="0" dirty="0" err="1" smtClean="0"/>
                  <a:t>we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cannot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answer</a:t>
                </a:r>
                <a:r>
                  <a:rPr lang="de-DE" baseline="0" dirty="0" smtClean="0"/>
                  <a:t>. </a:t>
                </a:r>
                <a:r>
                  <a:rPr lang="de-DE" baseline="0" dirty="0" err="1" smtClean="0"/>
                  <a:t>We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can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only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estimate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magnitude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of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influence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of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their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observed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position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changed</a:t>
                </a:r>
                <a:r>
                  <a:rPr lang="de-DE" baseline="0" dirty="0" smtClean="0"/>
                  <a:t> on </a:t>
                </a:r>
                <a:r>
                  <a:rPr lang="de-DE" baseline="0" dirty="0" err="1" smtClean="0"/>
                  <a:t>voter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turnout</a:t>
                </a:r>
                <a:r>
                  <a:rPr lang="de-DE" baseline="0" dirty="0" smtClean="0"/>
                  <a:t>. </a:t>
                </a:r>
              </a:p>
              <a:p>
                <a:r>
                  <a:rPr lang="de-DE" baseline="0" dirty="0" smtClean="0"/>
                  <a:t>All </a:t>
                </a:r>
                <a:r>
                  <a:rPr lang="de-DE" baseline="0" dirty="0" err="1" smtClean="0"/>
                  <a:t>we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would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say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beyond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this</a:t>
                </a:r>
                <a:r>
                  <a:rPr lang="de-DE" baseline="0" dirty="0" smtClean="0"/>
                  <a:t>, </a:t>
                </a:r>
                <a:r>
                  <a:rPr lang="de-DE" baseline="0" dirty="0" err="1" smtClean="0"/>
                  <a:t>would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be</a:t>
                </a:r>
                <a:r>
                  <a:rPr lang="de-DE" baseline="0" dirty="0" smtClean="0"/>
                  <a:t> an </a:t>
                </a:r>
                <a:r>
                  <a:rPr lang="de-DE" baseline="0" dirty="0" err="1" smtClean="0"/>
                  <a:t>extrapolation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into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unoserved</a:t>
                </a:r>
                <a:r>
                  <a:rPr lang="de-DE" baseline="0" dirty="0" smtClean="0"/>
                  <a:t> </a:t>
                </a:r>
                <a:r>
                  <a:rPr lang="de-DE" baseline="0" dirty="0" err="1" smtClean="0"/>
                  <a:t>fiction</a:t>
                </a:r>
                <a:endParaRPr lang="de-DE" dirty="0" smtClean="0"/>
              </a:p>
              <a:p>
                <a:endParaRPr lang="de-DE" dirty="0" smtClean="0"/>
              </a:p>
              <a:p>
                <a:endParaRPr lang="de-DE" dirty="0" smtClean="0"/>
              </a:p>
            </p:txBody>
          </p:sp>
        </mc:Fallback>
      </mc:AlternateContent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65550-F830-4E15-AE01-8AB2CFC48B55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95334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5</a:t>
            </a:r>
            <a:r>
              <a:rPr lang="de-DE" baseline="0" dirty="0" smtClean="0"/>
              <a:t> Long-Term Panels, </a:t>
            </a:r>
            <a:r>
              <a:rPr lang="de-DE" baseline="0" dirty="0" err="1" smtClean="0"/>
              <a:t>beginning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with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1994 </a:t>
            </a:r>
            <a:r>
              <a:rPr lang="de-DE" baseline="0" dirty="0" err="1" smtClean="0"/>
              <a:t>election</a:t>
            </a:r>
            <a:r>
              <a:rPr lang="de-DE" baseline="0" dirty="0" smtClean="0"/>
              <a:t>. </a:t>
            </a:r>
            <a:r>
              <a:rPr lang="de-DE" baseline="0" dirty="0" err="1" smtClean="0"/>
              <a:t>Each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accompanying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voters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over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course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three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elections</a:t>
            </a:r>
            <a:endParaRPr lang="de-DE" baseline="0" dirty="0" smtClean="0"/>
          </a:p>
          <a:p>
            <a:r>
              <a:rPr lang="de-DE" baseline="0" dirty="0" err="1" smtClean="0"/>
              <a:t>And</a:t>
            </a:r>
            <a:r>
              <a:rPr lang="de-DE" baseline="0" dirty="0" smtClean="0"/>
              <a:t>: </a:t>
            </a:r>
            <a:r>
              <a:rPr lang="de-DE" baseline="0" dirty="0" err="1" smtClean="0"/>
              <a:t>We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both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Voting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Intentions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Well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Reported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Behavior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Pooling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does</a:t>
            </a:r>
            <a:r>
              <a:rPr lang="de-DE" baseline="0" dirty="0" smtClean="0"/>
              <a:t> not </a:t>
            </a:r>
            <a:r>
              <a:rPr lang="de-DE" baseline="0" dirty="0" err="1" smtClean="0"/>
              <a:t>lead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inconsistent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estimations</a:t>
            </a:r>
            <a:endParaRPr lang="de-DE" baseline="0" dirty="0" smtClean="0"/>
          </a:p>
          <a:p>
            <a:r>
              <a:rPr lang="de-DE" baseline="0" dirty="0" smtClean="0"/>
              <a:t>The </a:t>
            </a:r>
            <a:r>
              <a:rPr lang="de-DE" baseline="0" dirty="0" err="1" smtClean="0"/>
              <a:t>estimator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average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across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elections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from</a:t>
            </a:r>
            <a:r>
              <a:rPr lang="de-DE" baseline="0" dirty="0" smtClean="0"/>
              <a:t> 1994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2013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865550-F830-4E15-AE01-8AB2CFC48B55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256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(</a:t>
            </a:r>
            <a:r>
              <a:rPr lang="de-DE" dirty="0" err="1" smtClean="0"/>
              <a:t>Only</a:t>
            </a:r>
            <a:r>
              <a:rPr lang="de-DE" dirty="0" smtClean="0"/>
              <a:t>) 12,95% </a:t>
            </a:r>
            <a:r>
              <a:rPr lang="de-DE" dirty="0" err="1" smtClean="0"/>
              <a:t>of</a:t>
            </a:r>
            <a:r>
              <a:rPr lang="de-DE" dirty="0" smtClean="0"/>
              <a:t> all Panel-</a:t>
            </a:r>
            <a:r>
              <a:rPr lang="de-DE" dirty="0" err="1" smtClean="0"/>
              <a:t>Respondents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Switchers</a:t>
            </a:r>
            <a:endParaRPr lang="de-DE" baseline="0" dirty="0" smtClean="0"/>
          </a:p>
          <a:p>
            <a:endParaRPr lang="de-DE" baseline="0" dirty="0" smtClean="0"/>
          </a:p>
          <a:p>
            <a:r>
              <a:rPr lang="de-DE" baseline="0" dirty="0" err="1" smtClean="0"/>
              <a:t>Looking</a:t>
            </a:r>
            <a:r>
              <a:rPr lang="de-DE" baseline="0" dirty="0" smtClean="0"/>
              <a:t> at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whole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electorate</a:t>
            </a:r>
            <a:r>
              <a:rPr lang="de-DE" baseline="0" dirty="0" smtClean="0"/>
              <a:t>; Alienation &amp; Indifference </a:t>
            </a:r>
            <a:r>
              <a:rPr lang="de-DE" baseline="0" dirty="0" err="1" smtClean="0"/>
              <a:t>cannt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that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big</a:t>
            </a:r>
            <a:r>
              <a:rPr lang="de-DE" baseline="0" dirty="0" smtClean="0"/>
              <a:t> a </a:t>
            </a:r>
            <a:r>
              <a:rPr lang="de-DE" baseline="0" dirty="0" err="1" smtClean="0"/>
              <a:t>thing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because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fluctuation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rather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unusual</a:t>
            </a:r>
            <a:endParaRPr lang="de-DE" baseline="0" dirty="0" smtClean="0"/>
          </a:p>
          <a:p>
            <a:r>
              <a:rPr lang="de-DE" baseline="0" dirty="0" smtClean="0"/>
              <a:t>Einschränkung: </a:t>
            </a:r>
            <a:r>
              <a:rPr lang="de-DE" baseline="0" dirty="0" err="1" smtClean="0"/>
              <a:t>When</a:t>
            </a:r>
            <a:r>
              <a:rPr lang="de-DE" baseline="0" dirty="0" smtClean="0"/>
              <a:t> </a:t>
            </a:r>
            <a:r>
              <a:rPr lang="de-DE" baseline="0" dirty="0" err="1" smtClean="0"/>
              <a:t>looking</a:t>
            </a:r>
            <a:r>
              <a:rPr lang="de-DE" baseline="0" dirty="0" smtClean="0"/>
              <a:t> at </a:t>
            </a:r>
          </a:p>
          <a:p>
            <a:endParaRPr lang="de-DE" baseline="0" dirty="0" smtClean="0"/>
          </a:p>
          <a:p>
            <a:r>
              <a:rPr lang="de-DE" baseline="0" dirty="0" err="1" smtClean="0"/>
              <a:t>Weighted</a:t>
            </a:r>
            <a:r>
              <a:rPr lang="de-DE" baseline="0" dirty="0" smtClean="0"/>
              <a:t>: Regional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demographic</a:t>
            </a:r>
            <a:r>
              <a:rPr lang="de-DE" baseline="0" dirty="0" smtClean="0"/>
              <a:t> (not </a:t>
            </a:r>
            <a:r>
              <a:rPr lang="de-DE" baseline="0" dirty="0" err="1" smtClean="0"/>
              <a:t>user</a:t>
            </a:r>
            <a:r>
              <a:rPr lang="de-DE" baseline="0" dirty="0" smtClean="0"/>
              <a:t> in FE Analysis) 12,19%</a:t>
            </a:r>
          </a:p>
          <a:p>
            <a:endParaRPr lang="de-DE" baseline="0" dirty="0" smtClean="0"/>
          </a:p>
          <a:p>
            <a:endParaRPr lang="de-DE" baseline="0" dirty="0" smtClean="0"/>
          </a:p>
          <a:p>
            <a:r>
              <a:rPr lang="de-DE" baseline="0" dirty="0" smtClean="0"/>
              <a:t>Problem: </a:t>
            </a:r>
            <a:r>
              <a:rPr lang="de-DE" baseline="0" dirty="0" err="1" smtClean="0"/>
              <a:t>If</a:t>
            </a:r>
            <a:r>
              <a:rPr lang="de-DE" baseline="0" dirty="0" smtClean="0"/>
              <a:t> non-</a:t>
            </a:r>
            <a:r>
              <a:rPr lang="de-DE" baseline="0" dirty="0" err="1" smtClean="0"/>
              <a:t>switchers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dont</a:t>
            </a:r>
            <a:r>
              <a:rPr lang="de-DE" baseline="0" dirty="0" smtClean="0"/>
              <a:t> like </a:t>
            </a:r>
            <a:r>
              <a:rPr lang="de-DE" baseline="0" dirty="0" err="1" smtClean="0"/>
              <a:t>answering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surveys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the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share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of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switchers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would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be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overestimated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E2A01C-2373-1240-A755-4BB35310309F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5691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1" name="Picture 7" descr="MZES-glance-punkt-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934200" cy="490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27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590800" y="2133600"/>
            <a:ext cx="5867400" cy="20574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de-DE" noProof="0" smtClean="0"/>
              <a:t>Titelmasterformat durch Klicken bearbeiten</a:t>
            </a:r>
            <a:endParaRPr lang="de-DE" noProof="0" dirty="0" smtClean="0"/>
          </a:p>
        </p:txBody>
      </p:sp>
      <p:sp>
        <p:nvSpPr>
          <p:cNvPr id="1127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590800" y="4343400"/>
            <a:ext cx="5867400" cy="68580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  <a:endParaRPr lang="de-DE" noProof="0" dirty="0" smtClean="0"/>
          </a:p>
        </p:txBody>
      </p:sp>
      <p:pic>
        <p:nvPicPr>
          <p:cNvPr id="11275" name="Picture 11" descr="mzes-logo-large-4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992813"/>
            <a:ext cx="3581400" cy="788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276" name="Picture 12" descr="Wortmarke_dt_Uni_Ma_2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4763" y="6254750"/>
            <a:ext cx="2103437" cy="38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280" name="Rectangle 16"/>
          <p:cNvSpPr>
            <a:spLocks noGrp="1" noChangeArrowheads="1"/>
          </p:cNvSpPr>
          <p:nvPr>
            <p:ph type="dt" sz="quarter" idx="2"/>
          </p:nvPr>
        </p:nvSpPr>
        <p:spPr>
          <a:xfrm>
            <a:off x="6477000" y="5181600"/>
            <a:ext cx="1981200" cy="304800"/>
          </a:xfrm>
        </p:spPr>
        <p:txBody>
          <a:bodyPr/>
          <a:lstStyle>
            <a:lvl1pPr>
              <a:defRPr sz="1400"/>
            </a:lvl1pPr>
          </a:lstStyle>
          <a:p>
            <a:fld id="{BEF4951D-7B60-DF4D-B691-2D4BD4AB281C}" type="datetime4">
              <a:rPr lang="de-DE"/>
              <a:pPr/>
              <a:t>9. Juni 2015</a:t>
            </a:fld>
            <a:endParaRPr lang="de-DE" dirty="0"/>
          </a:p>
        </p:txBody>
      </p:sp>
      <p:sp>
        <p:nvSpPr>
          <p:cNvPr id="11283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2590800" y="5181600"/>
            <a:ext cx="3733800" cy="304800"/>
          </a:xfrm>
        </p:spPr>
        <p:txBody>
          <a:bodyPr/>
          <a:lstStyle>
            <a:lvl1pPr>
              <a:defRPr sz="1400">
                <a:solidFill>
                  <a:schemeClr val="accent2"/>
                </a:solidFill>
              </a:defRPr>
            </a:lvl1pPr>
          </a:lstStyle>
          <a:p>
            <a:endParaRPr lang="de-D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85800" y="1988840"/>
            <a:ext cx="7772400" cy="395476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>
          <a:xfrm>
            <a:off x="6858000" y="6118225"/>
            <a:ext cx="1600200" cy="274638"/>
          </a:xfrm>
        </p:spPr>
        <p:txBody>
          <a:bodyPr/>
          <a:lstStyle>
            <a:lvl1pPr>
              <a:defRPr/>
            </a:lvl1pPr>
          </a:lstStyle>
          <a:p>
            <a:fld id="{A69A75D3-9F3F-504A-8AE5-FC55AA0600C7}" type="datetime4">
              <a:rPr lang="de-DE"/>
              <a:pPr/>
              <a:t>9. Juni 2015</a:t>
            </a:fld>
            <a:endParaRPr lang="de-D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 idx="12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096000"/>
            <a:ext cx="5562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buFontTx/>
              <a:buNone/>
              <a:defRPr sz="1200">
                <a:solidFill>
                  <a:srgbClr val="B98B44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4576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B98B44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52ED249-7EE8-E14D-9959-6EF0AB04F830}" type="datetime4">
              <a:rPr lang="de-DE"/>
              <a:pPr/>
              <a:t>9. Juni 2015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8940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>
            <a:lvl1pPr marL="0" indent="0">
              <a:buNone/>
              <a:defRPr sz="22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962400"/>
          </a:xfrm>
        </p:spPr>
        <p:txBody>
          <a:bodyPr/>
          <a:lstStyle>
            <a:lvl1pPr marL="0" indent="0">
              <a:buNone/>
              <a:defRPr sz="22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B2A1FB88-4062-A247-87BA-5EB494CC6D25}" type="datetime4">
              <a:rPr lang="de-DE"/>
              <a:pPr/>
              <a:t>9. Juni 2015</a:t>
            </a:fld>
            <a:endParaRPr lang="de-DE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096000"/>
            <a:ext cx="5562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buFontTx/>
              <a:buNone/>
              <a:defRPr sz="1200">
                <a:solidFill>
                  <a:srgbClr val="B98B44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882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83568" y="1535112"/>
            <a:ext cx="3813820" cy="885776"/>
          </a:xfrm>
        </p:spPr>
        <p:txBody>
          <a:bodyPr anchor="t"/>
          <a:lstStyle>
            <a:lvl1pPr marL="0" indent="0">
              <a:buNone/>
              <a:defRPr lang="de-DE" sz="2400" dirty="0" smtClean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83568" y="2708920"/>
            <a:ext cx="3813820" cy="3240360"/>
          </a:xfrm>
        </p:spPr>
        <p:txBody>
          <a:bodyPr/>
          <a:lstStyle>
            <a:lvl1pPr marL="0" indent="0">
              <a:buNone/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3815407" cy="885776"/>
          </a:xfrm>
        </p:spPr>
        <p:txBody>
          <a:bodyPr anchor="t"/>
          <a:lstStyle>
            <a:lvl1pPr marL="0" indent="0">
              <a:buNone/>
              <a:defRPr lang="de-DE" sz="2400" dirty="0" smtClean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708920"/>
            <a:ext cx="3815407" cy="3240360"/>
          </a:xfrm>
        </p:spPr>
        <p:txBody>
          <a:bodyPr/>
          <a:lstStyle>
            <a:lvl1pPr marL="0" indent="0">
              <a:buNone/>
              <a:defRPr sz="2200" b="0" i="0">
                <a:latin typeface="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8B0DFD54-8554-6546-B888-5F239CC11021}" type="datetime4">
              <a:rPr lang="de-DE"/>
              <a:pPr/>
              <a:t>9. Juni 2015</a:t>
            </a:fld>
            <a:endParaRPr lang="de-DE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3116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685800" y="6096000"/>
            <a:ext cx="5562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buFontTx/>
              <a:buNone/>
              <a:defRPr sz="1200">
                <a:solidFill>
                  <a:srgbClr val="B98B44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16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3568" y="620688"/>
            <a:ext cx="2781945" cy="1152128"/>
          </a:xfrm>
        </p:spPr>
        <p:txBody>
          <a:bodyPr anchor="t"/>
          <a:lstStyle>
            <a:lvl1pPr algn="l">
              <a:defRPr sz="2400" b="0">
                <a:latin typeface="Arial"/>
                <a:cs typeface="Arial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620688"/>
            <a:ext cx="4885382" cy="5328591"/>
          </a:xfrm>
        </p:spPr>
        <p:txBody>
          <a:bodyPr/>
          <a:lstStyle>
            <a:lvl1pPr marL="0" indent="0">
              <a:buNone/>
              <a:defRPr sz="2200"/>
            </a:lvl1pPr>
            <a:lvl2pPr>
              <a:defRPr sz="2200"/>
            </a:lvl2pPr>
            <a:lvl3pPr>
              <a:defRPr sz="18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83568" y="1988840"/>
            <a:ext cx="2781945" cy="3960439"/>
          </a:xfrm>
        </p:spPr>
        <p:txBody>
          <a:bodyPr/>
          <a:lstStyle>
            <a:lvl1pPr marL="0" indent="0">
              <a:buNone/>
              <a:defRPr sz="2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428FFD23-F409-9A4D-AB64-355743E1026E}" type="datetime4">
              <a:rPr lang="de-DE"/>
              <a:pPr/>
              <a:t>9. Juni 2015</a:t>
            </a:fld>
            <a:endParaRPr lang="de-DE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096000"/>
            <a:ext cx="5562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buFontTx/>
              <a:buNone/>
              <a:defRPr sz="1200">
                <a:solidFill>
                  <a:srgbClr val="B98B44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2909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683568" y="620688"/>
            <a:ext cx="7776864" cy="52565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13C7576B-91B0-D243-A4E6-D46F9C178E85}" type="datetime4">
              <a:rPr lang="de-DE"/>
              <a:pPr/>
              <a:t>9. Juni 2015</a:t>
            </a:fld>
            <a:endParaRPr lang="de-DE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096000"/>
            <a:ext cx="5562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buFontTx/>
              <a:buNone/>
              <a:defRPr sz="1200">
                <a:solidFill>
                  <a:srgbClr val="B98B44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13144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5442B5B-17AA-F847-B015-4DEB0A607DBB}" type="datetime4">
              <a:rPr lang="de-DE" smtClean="0"/>
              <a:pPr/>
              <a:t>9. Juni 2015</a:t>
            </a:fld>
            <a:endParaRPr lang="de-DE"/>
          </a:p>
        </p:txBody>
      </p:sp>
      <p:sp>
        <p:nvSpPr>
          <p:cNvPr id="5" name="Bildplatzhalter 2"/>
          <p:cNvSpPr>
            <a:spLocks noGrp="1"/>
          </p:cNvSpPr>
          <p:nvPr>
            <p:ph type="pic" idx="1"/>
          </p:nvPr>
        </p:nvSpPr>
        <p:spPr>
          <a:xfrm>
            <a:off x="683568" y="1988840"/>
            <a:ext cx="7776864" cy="39604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096000"/>
            <a:ext cx="5562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buFontTx/>
              <a:buNone/>
              <a:defRPr sz="1200">
                <a:solidFill>
                  <a:srgbClr val="B98B44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916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horz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fld id="{F93DD599-20F7-1141-A7B2-43600115B3CE}" type="datetime4">
              <a:rPr lang="de-DE"/>
              <a:pPr/>
              <a:t>9. Juni 2015</a:t>
            </a:fld>
            <a:endParaRPr lang="de-DE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096000"/>
            <a:ext cx="5562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buFontTx/>
              <a:buNone/>
              <a:defRPr sz="1200">
                <a:solidFill>
                  <a:srgbClr val="B98B44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3946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el, Text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962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iagrammplatzhalt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3962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de-DE" smtClean="0"/>
              <a:t>Diagramm durch Klicken auf Symbol hinzufügen</a:t>
            </a:r>
            <a:endParaRPr lang="de-DE" dirty="0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1"/>
          </p:nvPr>
        </p:nvSpPr>
        <p:spPr>
          <a:xfrm>
            <a:off x="6858000" y="6118225"/>
            <a:ext cx="1600200" cy="274638"/>
          </a:xfrm>
        </p:spPr>
        <p:txBody>
          <a:bodyPr/>
          <a:lstStyle>
            <a:lvl1pPr>
              <a:defRPr/>
            </a:lvl1pPr>
          </a:lstStyle>
          <a:p>
            <a:fld id="{14F9E9B3-9880-DA4B-A119-30066B8ADD6C}" type="datetime4">
              <a:rPr lang="de-DE"/>
              <a:pPr/>
              <a:t>9. Juni 2015</a:t>
            </a:fld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118225"/>
            <a:ext cx="5562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buFontTx/>
              <a:buNone/>
              <a:defRPr sz="1200">
                <a:solidFill>
                  <a:srgbClr val="B98B44"/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1761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11" descr="mzes-logo-large-4c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456317"/>
            <a:ext cx="1293912" cy="285051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1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096000"/>
            <a:ext cx="5562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buFontTx/>
              <a:buNone/>
              <a:defRPr sz="1200">
                <a:solidFill>
                  <a:srgbClr val="B98B44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8804275" y="36068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buFontTx/>
              <a:buNone/>
            </a:pPr>
            <a:endParaRPr lang="de-DE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85800" y="228600"/>
            <a:ext cx="7772400" cy="0"/>
          </a:xfrm>
          <a:prstGeom prst="line">
            <a:avLst/>
          </a:prstGeom>
          <a:noFill/>
          <a:ln w="44450">
            <a:solidFill>
              <a:srgbClr val="8C8E8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de-DE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0" y="6118225"/>
            <a:ext cx="16002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FontTx/>
              <a:buNone/>
              <a:defRPr sz="1200">
                <a:solidFill>
                  <a:schemeClr val="folHlink"/>
                </a:solidFill>
              </a:defRPr>
            </a:lvl1pPr>
          </a:lstStyle>
          <a:p>
            <a:fld id="{45442B5B-17AA-F847-B015-4DEB0A607DBB}" type="datetime4">
              <a:rPr lang="de-DE"/>
              <a:pPr/>
              <a:t>9. Juni 2015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3" r:id="rId3"/>
    <p:sldLayoutId id="2147483654" r:id="rId4"/>
    <p:sldLayoutId id="2147483657" r:id="rId5"/>
    <p:sldLayoutId id="2147483658" r:id="rId6"/>
    <p:sldLayoutId id="2147483663" r:id="rId7"/>
    <p:sldLayoutId id="2147483659" r:id="rId8"/>
    <p:sldLayoutId id="2147483661" r:id="rId9"/>
    <p:sldLayoutId id="2147483662" r:id="rId10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97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97E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97E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97E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97E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97E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97E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97E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00597E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663575" indent="-663575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2400">
          <a:solidFill>
            <a:srgbClr val="262727"/>
          </a:solidFill>
          <a:latin typeface="+mn-lt"/>
          <a:ea typeface="+mn-ea"/>
          <a:cs typeface="+mn-cs"/>
        </a:defRPr>
      </a:lvl1pPr>
      <a:lvl2pPr marL="1430338" indent="-576263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2200">
          <a:solidFill>
            <a:srgbClr val="262727"/>
          </a:solidFill>
          <a:latin typeface="+mn-lt"/>
          <a:ea typeface="+mn-ea"/>
        </a:defRPr>
      </a:lvl2pPr>
      <a:lvl3pPr marL="2192338" indent="-571500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2000">
          <a:solidFill>
            <a:srgbClr val="262727"/>
          </a:solidFill>
          <a:latin typeface="+mn-lt"/>
          <a:ea typeface="+mn-ea"/>
        </a:defRPr>
      </a:lvl3pPr>
      <a:lvl4pPr marL="2955925" indent="-573088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>
          <a:solidFill>
            <a:srgbClr val="262727"/>
          </a:solidFill>
          <a:latin typeface="+mn-lt"/>
          <a:ea typeface="+mn-ea"/>
        </a:defRPr>
      </a:lvl4pPr>
      <a:lvl5pPr marL="3627438" indent="-481013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1600">
          <a:solidFill>
            <a:srgbClr val="262727"/>
          </a:solidFill>
          <a:latin typeface="+mn-lt"/>
          <a:ea typeface="+mn-ea"/>
        </a:defRPr>
      </a:lvl5pPr>
      <a:lvl6pPr marL="4084638" indent="-481013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1600">
          <a:solidFill>
            <a:srgbClr val="262727"/>
          </a:solidFill>
          <a:latin typeface="+mn-lt"/>
          <a:ea typeface="+mn-ea"/>
        </a:defRPr>
      </a:lvl6pPr>
      <a:lvl7pPr marL="4541838" indent="-481013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1600">
          <a:solidFill>
            <a:srgbClr val="262727"/>
          </a:solidFill>
          <a:latin typeface="+mn-lt"/>
          <a:ea typeface="+mn-ea"/>
        </a:defRPr>
      </a:lvl7pPr>
      <a:lvl8pPr marL="4999038" indent="-481013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1600">
          <a:solidFill>
            <a:srgbClr val="262727"/>
          </a:solidFill>
          <a:latin typeface="+mn-lt"/>
          <a:ea typeface="+mn-ea"/>
        </a:defRPr>
      </a:lvl8pPr>
      <a:lvl9pPr marL="5456238" indent="-481013" algn="l" rtl="0" eaLnBrk="1" fontAlgn="base" hangingPunct="1">
        <a:spcBef>
          <a:spcPct val="20000"/>
        </a:spcBef>
        <a:spcAft>
          <a:spcPct val="0"/>
        </a:spcAft>
        <a:buBlip>
          <a:blip r:embed="rId13"/>
        </a:buBlip>
        <a:defRPr sz="1600">
          <a:solidFill>
            <a:srgbClr val="262727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90800" y="2727960"/>
            <a:ext cx="5867400" cy="2057400"/>
          </a:xfrm>
        </p:spPr>
        <p:txBody>
          <a:bodyPr/>
          <a:lstStyle/>
          <a:p>
            <a:r>
              <a:rPr lang="de-DE" dirty="0" err="1" smtClean="0"/>
              <a:t>Turnout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Electoral</a:t>
            </a:r>
            <a:r>
              <a:rPr lang="de-DE" dirty="0" smtClean="0"/>
              <a:t> Supply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de-DE" dirty="0" smtClean="0"/>
              <a:t>Alexander Wuttke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quarter" idx="2"/>
          </p:nvPr>
        </p:nvSpPr>
        <p:spPr/>
        <p:txBody>
          <a:bodyPr/>
          <a:lstStyle/>
          <a:p>
            <a:fld id="{BEF4951D-7B60-DF4D-B691-2D4BD4AB281C}" type="datetime4">
              <a:rPr lang="de-DE" smtClean="0"/>
              <a:pPr/>
              <a:t>9. Juni 2015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e-DE" dirty="0" smtClean="0"/>
              <a:t>Young Researchers Network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9984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Switchers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94335" y="1737360"/>
            <a:ext cx="7989570" cy="3977640"/>
          </a:xfrm>
        </p:spPr>
        <p:txBody>
          <a:bodyPr/>
          <a:lstStyle/>
          <a:p>
            <a:r>
              <a:rPr lang="de-DE" dirty="0" err="1" smtClean="0"/>
              <a:t>Switching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rather</a:t>
            </a:r>
            <a:r>
              <a:rPr lang="de-DE" dirty="0" smtClean="0"/>
              <a:t> </a:t>
            </a:r>
            <a:r>
              <a:rPr lang="de-DE" dirty="0" err="1" smtClean="0"/>
              <a:t>uncommon</a:t>
            </a: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smtClean="0"/>
              <a:t>Limitation 1: Over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course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</a:p>
          <a:p>
            <a:pPr marL="0" indent="0">
              <a:buNone/>
            </a:pPr>
            <a:r>
              <a:rPr lang="de-DE" dirty="0" smtClean="0"/>
              <a:t>	</a:t>
            </a:r>
            <a:r>
              <a:rPr lang="de-DE" dirty="0" err="1" smtClean="0"/>
              <a:t>three</a:t>
            </a:r>
            <a:r>
              <a:rPr lang="de-DE" dirty="0" smtClean="0"/>
              <a:t> </a:t>
            </a:r>
            <a:r>
              <a:rPr lang="de-DE" dirty="0" err="1" smtClean="0"/>
              <a:t>elections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r>
              <a:rPr lang="de-DE" dirty="0" err="1" smtClean="0"/>
              <a:t>Possible</a:t>
            </a:r>
            <a:r>
              <a:rPr lang="de-DE" dirty="0" smtClean="0"/>
              <a:t> Limitation 2: </a:t>
            </a:r>
            <a:r>
              <a:rPr lang="de-DE" dirty="0" smtClean="0"/>
              <a:t>Do </a:t>
            </a:r>
            <a:r>
              <a:rPr lang="de-DE" dirty="0" smtClean="0"/>
              <a:t>I </a:t>
            </a:r>
            <a:r>
              <a:rPr lang="de-DE" dirty="0" err="1" smtClean="0"/>
              <a:t>under</a:t>
            </a:r>
            <a:r>
              <a:rPr lang="de-DE" dirty="0" smtClean="0"/>
              <a:t>-/</a:t>
            </a:r>
            <a:r>
              <a:rPr lang="de-DE" dirty="0" err="1" smtClean="0"/>
              <a:t>overestimate</a:t>
            </a:r>
            <a:r>
              <a:rPr lang="de-DE" dirty="0"/>
              <a:t>	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</a:t>
            </a:r>
            <a:r>
              <a:rPr lang="de-DE" dirty="0" err="1" smtClean="0"/>
              <a:t>mount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Switching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Panel Attrition?</a:t>
            </a:r>
            <a:endParaRPr lang="de-DE" dirty="0" smtClean="0"/>
          </a:p>
        </p:txBody>
      </p:sp>
      <p:graphicFrame>
        <p:nvGraphicFramePr>
          <p:cNvPr id="14" name="Diagramm 13"/>
          <p:cNvGraphicFramePr/>
          <p:nvPr>
            <p:extLst>
              <p:ext uri="{D42A27DB-BD31-4B8C-83A1-F6EECF244321}">
                <p14:modId xmlns:p14="http://schemas.microsoft.com/office/powerpoint/2010/main" val="3248132788"/>
              </p:ext>
            </p:extLst>
          </p:nvPr>
        </p:nvGraphicFramePr>
        <p:xfrm>
          <a:off x="4354830" y="836930"/>
          <a:ext cx="5448300" cy="3620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03977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64" y="182917"/>
            <a:ext cx="7916342" cy="5760684"/>
          </a:xfrm>
        </p:spPr>
      </p:pic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52ED249-7EE8-E14D-9959-6EF0AB04F830}" type="datetime4">
              <a:rPr lang="de-DE" smtClean="0"/>
              <a:pPr/>
              <a:t>9. Juni 2015</a:t>
            </a:fld>
            <a:endParaRPr lang="de-DE" dirty="0"/>
          </a:p>
        </p:txBody>
      </p:sp>
      <p:sp>
        <p:nvSpPr>
          <p:cNvPr id="8" name="Textfeld 7"/>
          <p:cNvSpPr txBox="1"/>
          <p:nvPr/>
        </p:nvSpPr>
        <p:spPr>
          <a:xfrm>
            <a:off x="1718561" y="5692359"/>
            <a:ext cx="60177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1600" dirty="0" smtClean="0"/>
              <a:t>Average marginal </a:t>
            </a:r>
            <a:r>
              <a:rPr lang="de-DE" sz="1600" dirty="0" err="1" smtClean="0"/>
              <a:t>effects</a:t>
            </a:r>
            <a:r>
              <a:rPr lang="de-DE" sz="1600" dirty="0" smtClean="0"/>
              <a:t>, </a:t>
            </a:r>
            <a:r>
              <a:rPr lang="de-DE" sz="1600" dirty="0" err="1" smtClean="0"/>
              <a:t>random</a:t>
            </a:r>
            <a:r>
              <a:rPr lang="de-DE" sz="1600" dirty="0" smtClean="0"/>
              <a:t> </a:t>
            </a:r>
            <a:r>
              <a:rPr lang="de-DE" sz="1600" dirty="0" err="1" smtClean="0"/>
              <a:t>effects</a:t>
            </a:r>
            <a:r>
              <a:rPr lang="de-DE" sz="1600" dirty="0" smtClean="0"/>
              <a:t> </a:t>
            </a:r>
            <a:r>
              <a:rPr lang="de-DE" sz="1600" dirty="0" err="1" smtClean="0"/>
              <a:t>logistical</a:t>
            </a:r>
            <a:r>
              <a:rPr lang="de-DE" sz="1600" dirty="0" smtClean="0"/>
              <a:t> </a:t>
            </a:r>
            <a:r>
              <a:rPr lang="de-DE" sz="1600" dirty="0" err="1" smtClean="0"/>
              <a:t>regression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37388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08280"/>
            <a:ext cx="7772400" cy="1143000"/>
          </a:xfrm>
        </p:spPr>
        <p:txBody>
          <a:bodyPr/>
          <a:lstStyle/>
          <a:p>
            <a:r>
              <a:rPr lang="de-DE" dirty="0" err="1" smtClean="0"/>
              <a:t>Conditional</a:t>
            </a:r>
            <a:r>
              <a:rPr lang="de-DE" dirty="0" smtClean="0"/>
              <a:t> Fixed Effects </a:t>
            </a:r>
            <a:r>
              <a:rPr lang="de-DE" dirty="0" err="1" smtClean="0"/>
              <a:t>Logitical</a:t>
            </a:r>
            <a:r>
              <a:rPr lang="de-DE" dirty="0" smtClean="0"/>
              <a:t> Regression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52ED249-7EE8-E14D-9959-6EF0AB04F830}" type="datetime4">
              <a:rPr lang="de-DE" smtClean="0"/>
              <a:pPr/>
              <a:t>9. Juni 2015</a:t>
            </a:fld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835029"/>
              </p:ext>
            </p:extLst>
          </p:nvPr>
        </p:nvGraphicFramePr>
        <p:xfrm>
          <a:off x="1637902" y="782368"/>
          <a:ext cx="5567539" cy="6006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7975"/>
                <a:gridCol w="1470401"/>
                <a:gridCol w="1199163"/>
              </a:tblGrid>
              <a:tr h="388255">
                <a:tc>
                  <a:txBody>
                    <a:bodyPr/>
                    <a:lstStyle/>
                    <a:p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Odds Ratio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P-</a:t>
                      </a:r>
                      <a:r>
                        <a:rPr lang="de-DE" sz="1700" dirty="0" err="1" smtClean="0"/>
                        <a:t>value</a:t>
                      </a:r>
                      <a:endParaRPr lang="de-DE" sz="1700" dirty="0"/>
                    </a:p>
                  </a:txBody>
                  <a:tcPr/>
                </a:tc>
              </a:tr>
              <a:tr h="604389"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Policy-Alienation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0.99</a:t>
                      </a:r>
                    </a:p>
                    <a:p>
                      <a:r>
                        <a:rPr lang="de-DE" sz="1700" dirty="0" smtClean="0"/>
                        <a:t>[0.78; 1.28]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0.92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Policy-Indifference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0.934</a:t>
                      </a:r>
                    </a:p>
                    <a:p>
                      <a:r>
                        <a:rPr lang="de-DE" sz="1700" dirty="0" smtClean="0"/>
                        <a:t>[0.77; 1.14]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0.50</a:t>
                      </a:r>
                      <a:endParaRPr lang="de-DE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700" dirty="0" err="1" smtClean="0"/>
                        <a:t>Likability</a:t>
                      </a:r>
                      <a:r>
                        <a:rPr lang="de-DE" sz="1700" dirty="0" smtClean="0"/>
                        <a:t>-Alienation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0.89</a:t>
                      </a:r>
                    </a:p>
                    <a:p>
                      <a:r>
                        <a:rPr lang="de-DE" sz="1700" dirty="0" smtClean="0"/>
                        <a:t>[0.78;</a:t>
                      </a:r>
                      <a:r>
                        <a:rPr lang="de-DE" sz="1700" baseline="0" dirty="0" smtClean="0"/>
                        <a:t> 1.01]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0.07</a:t>
                      </a:r>
                      <a:endParaRPr lang="de-DE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700" dirty="0" err="1" smtClean="0"/>
                        <a:t>Likability</a:t>
                      </a:r>
                      <a:r>
                        <a:rPr lang="de-DE" sz="1700" dirty="0" smtClean="0"/>
                        <a:t>-Indifference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0.96</a:t>
                      </a:r>
                    </a:p>
                    <a:p>
                      <a:r>
                        <a:rPr lang="de-DE" sz="1700" dirty="0" smtClean="0"/>
                        <a:t>[0.82;</a:t>
                      </a:r>
                      <a:r>
                        <a:rPr lang="de-DE" sz="1700" baseline="0" dirty="0" smtClean="0"/>
                        <a:t> 1.11]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0.61</a:t>
                      </a:r>
                      <a:endParaRPr lang="de-DE" sz="1700" dirty="0"/>
                    </a:p>
                  </a:txBody>
                  <a:tcPr/>
                </a:tc>
              </a:tr>
              <a:tr h="123613">
                <a:tc>
                  <a:txBody>
                    <a:bodyPr/>
                    <a:lstStyle/>
                    <a:p>
                      <a:r>
                        <a:rPr lang="de-DE" sz="1700" dirty="0" err="1" smtClean="0"/>
                        <a:t>Civic</a:t>
                      </a:r>
                      <a:r>
                        <a:rPr lang="de-DE" sz="1700" dirty="0" smtClean="0"/>
                        <a:t> </a:t>
                      </a:r>
                      <a:r>
                        <a:rPr lang="de-DE" sz="1700" dirty="0" err="1" smtClean="0"/>
                        <a:t>Duty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b="1" dirty="0" smtClean="0"/>
                        <a:t>22.20***</a:t>
                      </a:r>
                    </a:p>
                    <a:p>
                      <a:r>
                        <a:rPr lang="de-DE" sz="1700" b="1" dirty="0" smtClean="0"/>
                        <a:t>[9.6; 52.82]</a:t>
                      </a:r>
                      <a:endParaRPr lang="de-DE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b="1" dirty="0" smtClean="0"/>
                        <a:t>0.00</a:t>
                      </a:r>
                      <a:endParaRPr lang="de-DE" sz="1700" b="1" dirty="0"/>
                    </a:p>
                  </a:txBody>
                  <a:tcPr/>
                </a:tc>
              </a:tr>
              <a:tr h="242147"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PID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1.40</a:t>
                      </a:r>
                    </a:p>
                    <a:p>
                      <a:r>
                        <a:rPr lang="de-DE" sz="1700" dirty="0" smtClean="0"/>
                        <a:t>[0.89; 2.20]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0.13</a:t>
                      </a:r>
                      <a:endParaRPr lang="de-DE" sz="1700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Political Interest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b="1" dirty="0" smtClean="0"/>
                        <a:t>4.16*</a:t>
                      </a:r>
                    </a:p>
                    <a:p>
                      <a:r>
                        <a:rPr lang="de-DE" sz="1700" b="1" dirty="0" smtClean="0"/>
                        <a:t>[1.35; 12.33]</a:t>
                      </a:r>
                      <a:endParaRPr lang="de-DE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b="1" dirty="0" smtClean="0"/>
                        <a:t>0.13</a:t>
                      </a:r>
                      <a:endParaRPr lang="de-DE" sz="1700" b="1" dirty="0"/>
                    </a:p>
                  </a:txBody>
                  <a:tcPr/>
                </a:tc>
              </a:tr>
              <a:tr h="320040">
                <a:tc>
                  <a:txBody>
                    <a:bodyPr/>
                    <a:lstStyle/>
                    <a:p>
                      <a:r>
                        <a:rPr lang="de-DE" sz="1700" dirty="0" err="1" smtClean="0"/>
                        <a:t>Satisfaction</a:t>
                      </a:r>
                      <a:r>
                        <a:rPr lang="de-DE" sz="1700" baseline="0" dirty="0" smtClean="0"/>
                        <a:t> w/ Democracy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b="1" dirty="0" smtClean="0"/>
                        <a:t>2.63**</a:t>
                      </a:r>
                    </a:p>
                    <a:p>
                      <a:r>
                        <a:rPr lang="de-DE" sz="1700" b="1" dirty="0" smtClean="0"/>
                        <a:t>[1.09; 6.36]</a:t>
                      </a:r>
                      <a:endParaRPr lang="de-DE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b="1" dirty="0" smtClean="0"/>
                        <a:t>0.03</a:t>
                      </a:r>
                      <a:endParaRPr lang="de-DE" sz="17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Individuals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321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7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700" dirty="0" err="1" smtClean="0"/>
                        <a:t>Observations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678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7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79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208280"/>
            <a:ext cx="7772400" cy="1143000"/>
          </a:xfrm>
        </p:spPr>
        <p:txBody>
          <a:bodyPr/>
          <a:lstStyle/>
          <a:p>
            <a:r>
              <a:rPr lang="de-DE" dirty="0" err="1" smtClean="0"/>
              <a:t>Conditional</a:t>
            </a:r>
            <a:r>
              <a:rPr lang="de-DE" dirty="0" smtClean="0"/>
              <a:t> Fixed Effects </a:t>
            </a:r>
            <a:r>
              <a:rPr lang="de-DE" dirty="0" err="1" smtClean="0"/>
              <a:t>Logitical</a:t>
            </a:r>
            <a:r>
              <a:rPr lang="de-DE" dirty="0" smtClean="0"/>
              <a:t> Regression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52ED249-7EE8-E14D-9959-6EF0AB04F830}" type="datetime4">
              <a:rPr lang="de-DE" smtClean="0"/>
              <a:pPr/>
              <a:t>10. Juni 2015</a:t>
            </a:fld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402261"/>
              </p:ext>
            </p:extLst>
          </p:nvPr>
        </p:nvGraphicFramePr>
        <p:xfrm>
          <a:off x="1637902" y="721360"/>
          <a:ext cx="6774578" cy="6173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9798"/>
                <a:gridCol w="1977390"/>
                <a:gridCol w="1977390"/>
              </a:tblGrid>
              <a:tr h="54737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 smtClean="0"/>
                        <a:t>Odds </a:t>
                      </a:r>
                      <a:r>
                        <a:rPr lang="de-DE" sz="1500" dirty="0" err="1" smtClean="0"/>
                        <a:t>Ratios</a:t>
                      </a:r>
                      <a:endParaRPr lang="de-DE" sz="1500" dirty="0" smtClean="0"/>
                    </a:p>
                    <a:p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500" dirty="0" err="1" smtClean="0"/>
                        <a:t>Cognitive</a:t>
                      </a:r>
                      <a:r>
                        <a:rPr lang="de-DE" sz="1500" dirty="0" smtClean="0"/>
                        <a:t> Mobilisation</a:t>
                      </a:r>
                      <a:r>
                        <a:rPr lang="de-DE" sz="1500" baseline="0" dirty="0" smtClean="0"/>
                        <a:t>: Low</a:t>
                      </a:r>
                      <a:endParaRPr lang="de-DE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500" dirty="0" err="1" smtClean="0"/>
                        <a:t>Cognitive</a:t>
                      </a:r>
                      <a:r>
                        <a:rPr lang="de-DE" sz="1500" dirty="0" smtClean="0"/>
                        <a:t> Mobilisation</a:t>
                      </a:r>
                      <a:r>
                        <a:rPr lang="de-DE" sz="1500" baseline="0" dirty="0" smtClean="0"/>
                        <a:t>: High</a:t>
                      </a:r>
                      <a:endParaRPr lang="de-DE" sz="1500" dirty="0" smtClean="0"/>
                    </a:p>
                  </a:txBody>
                  <a:tcPr/>
                </a:tc>
              </a:tr>
              <a:tr h="616064"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Policy-Alienation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0.95</a:t>
                      </a:r>
                    </a:p>
                    <a:p>
                      <a:r>
                        <a:rPr lang="de-DE" sz="1700" dirty="0" smtClean="0"/>
                        <a:t>[0.71; 1.32]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1.01</a:t>
                      </a:r>
                      <a:endParaRPr lang="de-DE" sz="1700" dirty="0" smtClean="0"/>
                    </a:p>
                    <a:p>
                      <a:r>
                        <a:rPr lang="de-DE" sz="1700" dirty="0" smtClean="0"/>
                        <a:t>[</a:t>
                      </a:r>
                      <a:r>
                        <a:rPr lang="de-DE" sz="1700" dirty="0" smtClean="0"/>
                        <a:t>0.70; 1.50]</a:t>
                      </a:r>
                      <a:endParaRPr lang="de-DE" sz="1700" dirty="0" smtClean="0"/>
                    </a:p>
                  </a:txBody>
                  <a:tcPr/>
                </a:tc>
              </a:tr>
              <a:tr h="616064"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Policy-Indifference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0.89</a:t>
                      </a:r>
                    </a:p>
                    <a:p>
                      <a:r>
                        <a:rPr lang="de-DE" sz="1700" dirty="0" smtClean="0"/>
                        <a:t>[0.64; 1.25]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0.95</a:t>
                      </a:r>
                      <a:endParaRPr lang="de-DE" sz="1700" dirty="0" smtClean="0"/>
                    </a:p>
                    <a:p>
                      <a:r>
                        <a:rPr lang="de-DE" sz="1700" dirty="0" smtClean="0"/>
                        <a:t>[</a:t>
                      </a:r>
                      <a:r>
                        <a:rPr lang="de-DE" sz="1700" dirty="0" smtClean="0"/>
                        <a:t>0.74; 1.24]</a:t>
                      </a:r>
                      <a:endParaRPr lang="de-DE" sz="1700" dirty="0"/>
                    </a:p>
                  </a:txBody>
                  <a:tcPr/>
                </a:tc>
              </a:tr>
              <a:tr h="616064">
                <a:tc>
                  <a:txBody>
                    <a:bodyPr/>
                    <a:lstStyle/>
                    <a:p>
                      <a:r>
                        <a:rPr lang="de-DE" sz="1700" dirty="0" err="1" smtClean="0"/>
                        <a:t>Likability</a:t>
                      </a:r>
                      <a:r>
                        <a:rPr lang="de-DE" sz="1700" dirty="0" smtClean="0"/>
                        <a:t>-Alienation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1.02</a:t>
                      </a:r>
                    </a:p>
                    <a:p>
                      <a:r>
                        <a:rPr lang="de-DE" sz="1700" dirty="0" smtClean="0"/>
                        <a:t>[0.86;</a:t>
                      </a:r>
                      <a:r>
                        <a:rPr lang="de-DE" sz="1700" baseline="0" dirty="0" smtClean="0"/>
                        <a:t> 1.21]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b="1" dirty="0" smtClean="0"/>
                        <a:t>0.73**</a:t>
                      </a:r>
                      <a:endParaRPr lang="de-DE" sz="1700" b="1" dirty="0" smtClean="0"/>
                    </a:p>
                    <a:p>
                      <a:r>
                        <a:rPr lang="de-DE" sz="1700" b="1" dirty="0" smtClean="0"/>
                        <a:t>[</a:t>
                      </a:r>
                      <a:r>
                        <a:rPr lang="de-DE" sz="1700" b="1" dirty="0" smtClean="0"/>
                        <a:t>0.58;</a:t>
                      </a:r>
                      <a:r>
                        <a:rPr lang="de-DE" sz="1700" b="1" baseline="0" dirty="0" smtClean="0"/>
                        <a:t> 0.91]</a:t>
                      </a:r>
                      <a:endParaRPr lang="de-DE" sz="1700" b="1" dirty="0"/>
                    </a:p>
                  </a:txBody>
                  <a:tcPr/>
                </a:tc>
              </a:tr>
              <a:tr h="616064">
                <a:tc>
                  <a:txBody>
                    <a:bodyPr/>
                    <a:lstStyle/>
                    <a:p>
                      <a:r>
                        <a:rPr lang="de-DE" sz="1700" dirty="0" err="1" smtClean="0"/>
                        <a:t>Likability</a:t>
                      </a:r>
                      <a:r>
                        <a:rPr lang="de-DE" sz="1700" dirty="0" smtClean="0"/>
                        <a:t>-Indifference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1.04</a:t>
                      </a:r>
                    </a:p>
                    <a:p>
                      <a:r>
                        <a:rPr lang="de-DE" sz="1700" dirty="0" smtClean="0"/>
                        <a:t>[0.82;</a:t>
                      </a:r>
                      <a:r>
                        <a:rPr lang="de-DE" sz="1700" baseline="0" dirty="0" smtClean="0"/>
                        <a:t> 1.31]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.88</a:t>
                      </a:r>
                      <a:endParaRPr lang="de-DE" sz="1700" dirty="0" smtClean="0"/>
                    </a:p>
                    <a:p>
                      <a:r>
                        <a:rPr lang="de-DE" sz="1700" dirty="0" smtClean="0"/>
                        <a:t>[</a:t>
                      </a:r>
                      <a:r>
                        <a:rPr lang="de-DE" sz="1700" dirty="0" smtClean="0"/>
                        <a:t>0.72;</a:t>
                      </a:r>
                      <a:r>
                        <a:rPr lang="de-DE" sz="1700" baseline="0" dirty="0" smtClean="0"/>
                        <a:t> 1.08]</a:t>
                      </a:r>
                      <a:endParaRPr lang="de-DE" sz="1700" dirty="0"/>
                    </a:p>
                  </a:txBody>
                  <a:tcPr/>
                </a:tc>
              </a:tr>
              <a:tr h="616064">
                <a:tc>
                  <a:txBody>
                    <a:bodyPr/>
                    <a:lstStyle/>
                    <a:p>
                      <a:r>
                        <a:rPr lang="de-DE" sz="1700" dirty="0" err="1" smtClean="0"/>
                        <a:t>Civic</a:t>
                      </a:r>
                      <a:r>
                        <a:rPr lang="de-DE" sz="1700" dirty="0" smtClean="0"/>
                        <a:t> </a:t>
                      </a:r>
                      <a:r>
                        <a:rPr lang="de-DE" sz="1700" dirty="0" err="1" smtClean="0"/>
                        <a:t>Duty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b="1" dirty="0" smtClean="0"/>
                        <a:t>22.40***</a:t>
                      </a:r>
                    </a:p>
                    <a:p>
                      <a:r>
                        <a:rPr lang="de-DE" sz="1700" b="1" dirty="0" smtClean="0"/>
                        <a:t>[6.10; 75.06]</a:t>
                      </a:r>
                      <a:endParaRPr lang="de-DE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b="1" dirty="0" smtClean="0"/>
                        <a:t>26.83***</a:t>
                      </a:r>
                      <a:endParaRPr lang="de-DE" sz="1700" b="1" dirty="0" smtClean="0"/>
                    </a:p>
                    <a:p>
                      <a:r>
                        <a:rPr lang="de-DE" sz="1700" b="1" dirty="0" smtClean="0"/>
                        <a:t>[7.75 91.03]</a:t>
                      </a:r>
                      <a:endParaRPr lang="de-DE" sz="1700" b="1" dirty="0"/>
                    </a:p>
                  </a:txBody>
                  <a:tcPr/>
                </a:tc>
              </a:tr>
              <a:tr h="616064"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PID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b="1" dirty="0" smtClean="0"/>
                        <a:t>1.57*</a:t>
                      </a:r>
                    </a:p>
                    <a:p>
                      <a:r>
                        <a:rPr lang="de-DE" sz="1700" b="1" dirty="0" smtClean="0"/>
                        <a:t>[1.00; 3.65]</a:t>
                      </a:r>
                      <a:endParaRPr lang="de-DE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1.32</a:t>
                      </a:r>
                      <a:endParaRPr lang="de-DE" sz="1700" dirty="0" smtClean="0"/>
                    </a:p>
                    <a:p>
                      <a:r>
                        <a:rPr lang="de-DE" sz="1700" dirty="0" smtClean="0"/>
                        <a:t>[0.74; 2.58]</a:t>
                      </a:r>
                      <a:endParaRPr lang="de-DE" sz="1700" dirty="0"/>
                    </a:p>
                  </a:txBody>
                  <a:tcPr/>
                </a:tc>
              </a:tr>
              <a:tr h="616064"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Political Interest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b="1" dirty="0" smtClean="0"/>
                        <a:t>3.82*</a:t>
                      </a:r>
                    </a:p>
                    <a:p>
                      <a:r>
                        <a:rPr lang="de-DE" sz="1700" b="1" dirty="0" smtClean="0"/>
                        <a:t>[0.76; 19.72]</a:t>
                      </a:r>
                      <a:endParaRPr lang="de-DE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3.70</a:t>
                      </a:r>
                      <a:endParaRPr lang="de-DE" sz="1700" dirty="0" smtClean="0"/>
                    </a:p>
                    <a:p>
                      <a:r>
                        <a:rPr lang="de-DE" sz="1700" dirty="0" smtClean="0"/>
                        <a:t>[0.69; 19.85]</a:t>
                      </a:r>
                      <a:endParaRPr lang="de-DE" sz="1700" dirty="0"/>
                    </a:p>
                  </a:txBody>
                  <a:tcPr/>
                </a:tc>
              </a:tr>
              <a:tr h="18288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700" dirty="0" err="1" smtClean="0"/>
                        <a:t>Satisfaction</a:t>
                      </a:r>
                      <a:r>
                        <a:rPr lang="de-DE" sz="1700" baseline="0" dirty="0" smtClean="0"/>
                        <a:t> w/ Democracy</a:t>
                      </a:r>
                      <a:endParaRPr lang="de-DE" sz="17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b="1" dirty="0" smtClean="0"/>
                        <a:t>3.83*</a:t>
                      </a:r>
                    </a:p>
                    <a:p>
                      <a:r>
                        <a:rPr lang="de-DE" sz="1700" b="1" dirty="0" smtClean="0"/>
                        <a:t>[1.00; 14.62]</a:t>
                      </a:r>
                      <a:endParaRPr lang="de-DE" sz="17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1.63</a:t>
                      </a:r>
                    </a:p>
                    <a:p>
                      <a:r>
                        <a:rPr lang="de-DE" sz="1700" dirty="0" smtClean="0"/>
                        <a:t>[0.46; 5.66]</a:t>
                      </a:r>
                      <a:endParaRPr lang="de-DE" sz="17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Individuals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162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159</a:t>
                      </a:r>
                      <a:endParaRPr lang="de-DE" sz="1700" dirty="0"/>
                    </a:p>
                  </a:txBody>
                  <a:tcPr/>
                </a:tc>
              </a:tr>
              <a:tr h="352036">
                <a:tc>
                  <a:txBody>
                    <a:bodyPr/>
                    <a:lstStyle/>
                    <a:p>
                      <a:r>
                        <a:rPr lang="de-DE" sz="1700" dirty="0" err="1" smtClean="0"/>
                        <a:t>Observations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339</a:t>
                      </a:r>
                      <a:endParaRPr lang="de-DE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700" dirty="0" smtClean="0"/>
                        <a:t>343</a:t>
                      </a:r>
                      <a:endParaRPr lang="de-DE" sz="17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482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52ED249-7EE8-E14D-9959-6EF0AB04F830}" type="datetime4">
              <a:rPr lang="de-DE" smtClean="0"/>
              <a:pPr/>
              <a:t>9. Juni 2015</a:t>
            </a:fld>
            <a:endParaRPr lang="de-DE" dirty="0"/>
          </a:p>
        </p:txBody>
      </p:sp>
      <p:pic>
        <p:nvPicPr>
          <p:cNvPr id="7" name="Inhaltsplatzhalt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883" y="188494"/>
            <a:ext cx="7981317" cy="5648404"/>
          </a:xfrm>
        </p:spPr>
      </p:pic>
    </p:spTree>
    <p:extLst>
      <p:ext uri="{BB962C8B-B14F-4D97-AF65-F5344CB8AC3E}">
        <p14:creationId xmlns:p14="http://schemas.microsoft.com/office/powerpoint/2010/main" val="770362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Conclusio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Sensitivity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in </a:t>
            </a:r>
            <a:r>
              <a:rPr lang="de-DE" dirty="0" err="1" smtClean="0"/>
              <a:t>ten</a:t>
            </a:r>
            <a:r>
              <a:rPr lang="de-DE" dirty="0" smtClean="0"/>
              <a:t> </a:t>
            </a:r>
            <a:r>
              <a:rPr lang="de-DE" dirty="0" err="1" smtClean="0"/>
              <a:t>voters</a:t>
            </a:r>
            <a:r>
              <a:rPr lang="de-DE" dirty="0" smtClean="0"/>
              <a:t> </a:t>
            </a:r>
            <a:r>
              <a:rPr lang="de-DE" dirty="0" err="1" smtClean="0"/>
              <a:t>switches</a:t>
            </a:r>
            <a:r>
              <a:rPr lang="de-DE" dirty="0" smtClean="0"/>
              <a:t> </a:t>
            </a:r>
            <a:r>
              <a:rPr lang="de-DE" dirty="0" err="1" smtClean="0"/>
              <a:t>turnout</a:t>
            </a:r>
            <a:r>
              <a:rPr lang="de-DE" dirty="0" smtClean="0"/>
              <a:t> </a:t>
            </a:r>
            <a:r>
              <a:rPr lang="de-DE" dirty="0" err="1" smtClean="0"/>
              <a:t>behavior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Among</a:t>
            </a:r>
            <a:r>
              <a:rPr lang="de-DE" dirty="0" smtClean="0"/>
              <a:t> </a:t>
            </a:r>
            <a:r>
              <a:rPr lang="de-DE" dirty="0" err="1" smtClean="0"/>
              <a:t>those</a:t>
            </a:r>
            <a:r>
              <a:rPr lang="de-DE" dirty="0" smtClean="0"/>
              <a:t>, </a:t>
            </a:r>
            <a:r>
              <a:rPr lang="de-DE" dirty="0" err="1" smtClean="0"/>
              <a:t>effects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party</a:t>
            </a:r>
            <a:r>
              <a:rPr lang="de-DE" dirty="0" smtClean="0"/>
              <a:t> </a:t>
            </a:r>
            <a:r>
              <a:rPr lang="de-DE" dirty="0" err="1" smtClean="0"/>
              <a:t>repositioning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small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nonexistent</a:t>
            </a:r>
            <a:r>
              <a:rPr lang="de-DE" dirty="0" smtClean="0"/>
              <a:t> (</a:t>
            </a:r>
            <a:r>
              <a:rPr lang="de-DE" dirty="0" err="1" smtClean="0"/>
              <a:t>and</a:t>
            </a:r>
            <a:r>
              <a:rPr lang="de-DE" dirty="0" smtClean="0"/>
              <a:t> still </a:t>
            </a:r>
            <a:r>
              <a:rPr lang="de-DE" dirty="0" err="1" smtClean="0"/>
              <a:t>overestimated</a:t>
            </a:r>
            <a:r>
              <a:rPr lang="de-DE" dirty="0" smtClean="0"/>
              <a:t>)</a:t>
            </a:r>
          </a:p>
          <a:p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Same </a:t>
            </a:r>
            <a:r>
              <a:rPr lang="de-DE" dirty="0" err="1"/>
              <a:t>results</a:t>
            </a:r>
            <a:r>
              <a:rPr lang="de-DE" dirty="0"/>
              <a:t> </a:t>
            </a:r>
            <a:r>
              <a:rPr lang="de-DE" dirty="0" err="1"/>
              <a:t>excluding</a:t>
            </a:r>
            <a:r>
              <a:rPr lang="de-DE" dirty="0"/>
              <a:t> panel-</a:t>
            </a:r>
            <a:r>
              <a:rPr lang="de-DE" dirty="0" err="1"/>
              <a:t>mutants</a:t>
            </a:r>
            <a:endParaRPr lang="de-DE" dirty="0"/>
          </a:p>
          <a:p>
            <a:endParaRPr lang="de-DE" dirty="0"/>
          </a:p>
          <a:p>
            <a:r>
              <a:rPr lang="de-DE" dirty="0"/>
              <a:t>Same </a:t>
            </a:r>
            <a:r>
              <a:rPr lang="de-DE" dirty="0" err="1"/>
              <a:t>results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Leading</a:t>
            </a:r>
            <a:r>
              <a:rPr lang="de-DE" dirty="0"/>
              <a:t>-</a:t>
            </a:r>
            <a:r>
              <a:rPr lang="de-DE" dirty="0" err="1"/>
              <a:t>Parties</a:t>
            </a:r>
            <a:r>
              <a:rPr lang="de-DE" dirty="0"/>
              <a:t>-Indifference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52ED249-7EE8-E14D-9959-6EF0AB04F830}" type="datetime4">
              <a:rPr lang="de-DE" smtClean="0"/>
              <a:pPr/>
              <a:t>10. Juni 2015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016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Open </a:t>
            </a:r>
            <a:r>
              <a:rPr lang="de-DE" dirty="0" err="1" smtClean="0"/>
              <a:t>Questions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Open Tasks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43418"/>
            <a:ext cx="7772400" cy="4152582"/>
          </a:xfrm>
        </p:spPr>
        <p:txBody>
          <a:bodyPr/>
          <a:lstStyle/>
          <a:p>
            <a:r>
              <a:rPr lang="de-DE" dirty="0" err="1" smtClean="0"/>
              <a:t>Structural</a:t>
            </a:r>
            <a:r>
              <a:rPr lang="de-DE" dirty="0" smtClean="0"/>
              <a:t> </a:t>
            </a:r>
            <a:r>
              <a:rPr lang="de-DE" dirty="0" err="1" smtClean="0"/>
              <a:t>Equation</a:t>
            </a:r>
            <a:r>
              <a:rPr lang="de-DE" dirty="0" smtClean="0"/>
              <a:t> </a:t>
            </a:r>
            <a:r>
              <a:rPr lang="de-DE" dirty="0" err="1" smtClean="0"/>
              <a:t>Modelling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Mediation Analysis?</a:t>
            </a:r>
          </a:p>
          <a:p>
            <a:endParaRPr lang="de-DE" dirty="0"/>
          </a:p>
          <a:p>
            <a:r>
              <a:rPr lang="de-DE" dirty="0" err="1" smtClean="0"/>
              <a:t>Visualizing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?</a:t>
            </a:r>
            <a:endParaRPr lang="de-DE" dirty="0"/>
          </a:p>
          <a:p>
            <a:r>
              <a:rPr lang="de-DE" dirty="0" smtClean="0"/>
              <a:t>Marginal Effects, T=2?</a:t>
            </a:r>
          </a:p>
          <a:p>
            <a:endParaRPr lang="de-DE" dirty="0"/>
          </a:p>
          <a:p>
            <a:r>
              <a:rPr lang="de-DE" dirty="0" err="1" smtClean="0">
                <a:solidFill>
                  <a:srgbClr val="FF0000"/>
                </a:solidFill>
              </a:rPr>
              <a:t>Is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it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technically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possible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to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use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wires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that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don´t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belong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to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my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laptop</a:t>
            </a:r>
            <a:r>
              <a:rPr lang="de-DE" dirty="0" smtClean="0">
                <a:solidFill>
                  <a:srgbClr val="FF0000"/>
                </a:solidFill>
              </a:rPr>
              <a:t> (</a:t>
            </a:r>
            <a:r>
              <a:rPr lang="de-DE" dirty="0" err="1" smtClean="0">
                <a:solidFill>
                  <a:srgbClr val="FF0000"/>
                </a:solidFill>
              </a:rPr>
              <a:t>yours</a:t>
            </a:r>
            <a:r>
              <a:rPr lang="de-DE" dirty="0" smtClean="0">
                <a:solidFill>
                  <a:srgbClr val="FF0000"/>
                </a:solidFill>
              </a:rPr>
              <a:t>…) </a:t>
            </a:r>
            <a:r>
              <a:rPr lang="de-DE" dirty="0" err="1" smtClean="0">
                <a:solidFill>
                  <a:srgbClr val="FF0000"/>
                </a:solidFill>
              </a:rPr>
              <a:t>to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charge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my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laptop</a:t>
            </a:r>
            <a:r>
              <a:rPr lang="de-DE" dirty="0" smtClean="0">
                <a:solidFill>
                  <a:srgbClr val="FF0000"/>
                </a:solidFill>
              </a:rPr>
              <a:t>?</a:t>
            </a:r>
            <a:r>
              <a:rPr lang="de-DE" dirty="0" smtClean="0"/>
              <a:t> </a:t>
            </a:r>
          </a:p>
          <a:p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52ED249-7EE8-E14D-9959-6EF0AB04F830}" type="datetime4">
              <a:rPr lang="de-DE" smtClean="0"/>
              <a:pPr/>
              <a:t>9. Juni 2015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891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5800" y="194310"/>
            <a:ext cx="7772400" cy="1143000"/>
          </a:xfrm>
        </p:spPr>
        <p:txBody>
          <a:bodyPr/>
          <a:lstStyle/>
          <a:p>
            <a:r>
              <a:rPr lang="de-DE" dirty="0" err="1" smtClean="0"/>
              <a:t>Literature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674370"/>
            <a:ext cx="8298180" cy="3962400"/>
          </a:xfrm>
        </p:spPr>
        <p:txBody>
          <a:bodyPr/>
          <a:lstStyle/>
          <a:p>
            <a:pPr marL="0" indent="0">
              <a:buNone/>
            </a:pPr>
            <a:r>
              <a:rPr lang="de-DE" sz="1200" dirty="0"/>
              <a:t>Adams, James; Dow, Jay; III, Samuel Merrill (2006): The Political </a:t>
            </a:r>
            <a:r>
              <a:rPr lang="de-DE" sz="1200" dirty="0" err="1"/>
              <a:t>Consequences</a:t>
            </a:r>
            <a:r>
              <a:rPr lang="de-DE" sz="1200" dirty="0"/>
              <a:t> </a:t>
            </a:r>
            <a:r>
              <a:rPr lang="de-DE" sz="1200" dirty="0" err="1"/>
              <a:t>of</a:t>
            </a:r>
            <a:r>
              <a:rPr lang="de-DE" sz="1200" dirty="0"/>
              <a:t> Alienation-</a:t>
            </a:r>
            <a:r>
              <a:rPr lang="de-DE" sz="1200" dirty="0" err="1"/>
              <a:t>Based</a:t>
            </a:r>
            <a:r>
              <a:rPr lang="de-DE" sz="1200" dirty="0"/>
              <a:t> </a:t>
            </a:r>
            <a:r>
              <a:rPr lang="de-DE" sz="1200" dirty="0" err="1"/>
              <a:t>and</a:t>
            </a:r>
            <a:r>
              <a:rPr lang="de-DE" sz="1200" dirty="0"/>
              <a:t> Indifference-</a:t>
            </a:r>
            <a:r>
              <a:rPr lang="de-DE" sz="1200" dirty="0" err="1"/>
              <a:t>Based</a:t>
            </a:r>
            <a:r>
              <a:rPr lang="de-DE" sz="1200" dirty="0"/>
              <a:t> </a:t>
            </a:r>
            <a:r>
              <a:rPr lang="de-DE" sz="1200" dirty="0" err="1"/>
              <a:t>Voter</a:t>
            </a:r>
            <a:r>
              <a:rPr lang="de-DE" sz="1200" dirty="0"/>
              <a:t> </a:t>
            </a:r>
            <a:r>
              <a:rPr lang="de-DE" sz="1200" dirty="0" err="1"/>
              <a:t>Abstention</a:t>
            </a:r>
            <a:r>
              <a:rPr lang="de-DE" sz="1200" dirty="0"/>
              <a:t>: </a:t>
            </a:r>
            <a:r>
              <a:rPr lang="de-DE" sz="1200" dirty="0" err="1"/>
              <a:t>Applications</a:t>
            </a:r>
            <a:r>
              <a:rPr lang="de-DE" sz="1200" dirty="0"/>
              <a:t> </a:t>
            </a:r>
            <a:r>
              <a:rPr lang="de-DE" sz="1200" dirty="0" err="1"/>
              <a:t>to</a:t>
            </a:r>
            <a:r>
              <a:rPr lang="de-DE" sz="1200" dirty="0"/>
              <a:t> </a:t>
            </a:r>
            <a:r>
              <a:rPr lang="de-DE" sz="1200" dirty="0" err="1"/>
              <a:t>Presidential</a:t>
            </a:r>
            <a:r>
              <a:rPr lang="de-DE" sz="1200" dirty="0"/>
              <a:t> </a:t>
            </a:r>
            <a:r>
              <a:rPr lang="de-DE" sz="1200" dirty="0" err="1"/>
              <a:t>Elections</a:t>
            </a:r>
            <a:r>
              <a:rPr lang="de-DE" sz="1200" dirty="0"/>
              <a:t>. In: </a:t>
            </a:r>
            <a:r>
              <a:rPr lang="de-DE" sz="1200" i="1" dirty="0"/>
              <a:t>Political </a:t>
            </a:r>
            <a:r>
              <a:rPr lang="de-DE" sz="1200" i="1" dirty="0" err="1"/>
              <a:t>Behavior</a:t>
            </a:r>
            <a:r>
              <a:rPr lang="de-DE" sz="1200" i="1" dirty="0"/>
              <a:t> </a:t>
            </a:r>
            <a:r>
              <a:rPr lang="de-DE" sz="1200" dirty="0"/>
              <a:t>28 (1), S. 65–86. DOI: 10.2307/4500210.</a:t>
            </a:r>
          </a:p>
          <a:p>
            <a:pPr marL="0" indent="0">
              <a:buNone/>
            </a:pPr>
            <a:r>
              <a:rPr lang="de-DE" sz="1200" dirty="0"/>
              <a:t>APSA Task Force Report (1950): </a:t>
            </a:r>
            <a:r>
              <a:rPr lang="de-DE" sz="1200" dirty="0" err="1"/>
              <a:t>Toward</a:t>
            </a:r>
            <a:r>
              <a:rPr lang="de-DE" sz="1200" dirty="0"/>
              <a:t> a </a:t>
            </a:r>
            <a:r>
              <a:rPr lang="de-DE" sz="1200" dirty="0" err="1"/>
              <a:t>more</a:t>
            </a:r>
            <a:r>
              <a:rPr lang="de-DE" sz="1200" dirty="0"/>
              <a:t> </a:t>
            </a:r>
            <a:r>
              <a:rPr lang="de-DE" sz="1200" dirty="0" err="1"/>
              <a:t>responsible</a:t>
            </a:r>
            <a:r>
              <a:rPr lang="de-DE" sz="1200" dirty="0"/>
              <a:t> </a:t>
            </a:r>
            <a:r>
              <a:rPr lang="de-DE" sz="1200" dirty="0" err="1"/>
              <a:t>Two</a:t>
            </a:r>
            <a:r>
              <a:rPr lang="de-DE" sz="1200" dirty="0"/>
              <a:t>-Party-System. A Report </a:t>
            </a:r>
            <a:r>
              <a:rPr lang="de-DE" sz="1200" dirty="0" err="1"/>
              <a:t>of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Committee</a:t>
            </a:r>
            <a:r>
              <a:rPr lang="de-DE" sz="1200" dirty="0"/>
              <a:t> on Political </a:t>
            </a:r>
            <a:r>
              <a:rPr lang="de-DE" sz="1200" dirty="0" err="1"/>
              <a:t>Parties</a:t>
            </a:r>
            <a:r>
              <a:rPr lang="de-DE" sz="1200" dirty="0"/>
              <a:t>. In: </a:t>
            </a:r>
            <a:r>
              <a:rPr lang="de-DE" sz="1200" i="1" dirty="0"/>
              <a:t>American Political Science Review </a:t>
            </a:r>
            <a:r>
              <a:rPr lang="de-DE" sz="1200" dirty="0"/>
              <a:t>44 (2).</a:t>
            </a:r>
          </a:p>
          <a:p>
            <a:pPr marL="0" indent="0">
              <a:buNone/>
            </a:pPr>
            <a:r>
              <a:rPr lang="de-DE" sz="1200" dirty="0" err="1"/>
              <a:t>Blais</a:t>
            </a:r>
            <a:r>
              <a:rPr lang="de-DE" sz="1200" dirty="0"/>
              <a:t>, Andre; Singh, Shane; Dumitrescu, Delia (2014): Political </a:t>
            </a:r>
            <a:r>
              <a:rPr lang="de-DE" sz="1200" dirty="0" err="1"/>
              <a:t>Institutions</a:t>
            </a:r>
            <a:r>
              <a:rPr lang="de-DE" sz="1200" dirty="0"/>
              <a:t>, </a:t>
            </a:r>
            <a:r>
              <a:rPr lang="de-DE" sz="1200" dirty="0" err="1"/>
              <a:t>Perceptions</a:t>
            </a:r>
            <a:r>
              <a:rPr lang="de-DE" sz="1200" dirty="0"/>
              <a:t> </a:t>
            </a:r>
            <a:r>
              <a:rPr lang="de-DE" sz="1200" dirty="0" err="1"/>
              <a:t>of</a:t>
            </a:r>
            <a:r>
              <a:rPr lang="de-DE" sz="1200" dirty="0"/>
              <a:t> </a:t>
            </a:r>
            <a:r>
              <a:rPr lang="de-DE" sz="1200" dirty="0" err="1"/>
              <a:t>Representation</a:t>
            </a:r>
            <a:r>
              <a:rPr lang="de-DE" sz="1200" dirty="0"/>
              <a:t>, </a:t>
            </a:r>
            <a:r>
              <a:rPr lang="de-DE" sz="1200" dirty="0" err="1"/>
              <a:t>and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Turnout</a:t>
            </a:r>
            <a:r>
              <a:rPr lang="de-DE" sz="1200" dirty="0"/>
              <a:t> </a:t>
            </a:r>
            <a:r>
              <a:rPr lang="de-DE" sz="1200" dirty="0" err="1"/>
              <a:t>Decision</a:t>
            </a:r>
            <a:r>
              <a:rPr lang="de-DE" sz="1200" dirty="0"/>
              <a:t>. In: Jacques J. A. Thomassen (</a:t>
            </a:r>
            <a:r>
              <a:rPr lang="de-DE" sz="1200" dirty="0" err="1"/>
              <a:t>Hg</a:t>
            </a:r>
            <a:r>
              <a:rPr lang="de-DE" sz="1200" dirty="0"/>
              <a:t>.): </a:t>
            </a:r>
            <a:r>
              <a:rPr lang="de-DE" sz="1200" dirty="0" err="1"/>
              <a:t>Elections</a:t>
            </a:r>
            <a:r>
              <a:rPr lang="de-DE" sz="1200" dirty="0"/>
              <a:t> </a:t>
            </a:r>
            <a:r>
              <a:rPr lang="de-DE" sz="1200" dirty="0" err="1"/>
              <a:t>and</a:t>
            </a:r>
            <a:r>
              <a:rPr lang="de-DE" sz="1200" dirty="0"/>
              <a:t> </a:t>
            </a:r>
            <a:r>
              <a:rPr lang="de-DE" sz="1200" dirty="0" err="1"/>
              <a:t>democracy</a:t>
            </a:r>
            <a:r>
              <a:rPr lang="de-DE" sz="1200" dirty="0"/>
              <a:t>. </a:t>
            </a:r>
            <a:r>
              <a:rPr lang="de-DE" sz="1200" dirty="0" err="1"/>
              <a:t>Representation</a:t>
            </a:r>
            <a:r>
              <a:rPr lang="de-DE" sz="1200" dirty="0"/>
              <a:t> </a:t>
            </a:r>
            <a:r>
              <a:rPr lang="de-DE" sz="1200" dirty="0" err="1"/>
              <a:t>and</a:t>
            </a:r>
            <a:r>
              <a:rPr lang="de-DE" sz="1200" dirty="0"/>
              <a:t> </a:t>
            </a:r>
            <a:r>
              <a:rPr lang="de-DE" sz="1200" dirty="0" err="1"/>
              <a:t>accountability</a:t>
            </a:r>
            <a:r>
              <a:rPr lang="de-DE" sz="1200" dirty="0"/>
              <a:t>. 1. </a:t>
            </a:r>
            <a:r>
              <a:rPr lang="de-DE" sz="1200" dirty="0" err="1"/>
              <a:t>ed</a:t>
            </a:r>
            <a:r>
              <a:rPr lang="de-DE" sz="1200" dirty="0"/>
              <a:t>. Oxford: Oxford Univ. Press (</a:t>
            </a:r>
            <a:r>
              <a:rPr lang="de-DE" sz="1200" dirty="0" err="1"/>
              <a:t>Comparative</a:t>
            </a:r>
            <a:r>
              <a:rPr lang="de-DE" sz="1200" dirty="0"/>
              <a:t> </a:t>
            </a:r>
            <a:r>
              <a:rPr lang="de-DE" sz="1200" dirty="0" err="1"/>
              <a:t>study</a:t>
            </a:r>
            <a:r>
              <a:rPr lang="de-DE" sz="1200" dirty="0"/>
              <a:t> </a:t>
            </a:r>
            <a:r>
              <a:rPr lang="de-DE" sz="1200" dirty="0" err="1"/>
              <a:t>of</a:t>
            </a:r>
            <a:r>
              <a:rPr lang="de-DE" sz="1200" dirty="0"/>
              <a:t> </a:t>
            </a:r>
            <a:r>
              <a:rPr lang="de-DE" sz="1200" dirty="0" err="1"/>
              <a:t>electoral</a:t>
            </a:r>
            <a:r>
              <a:rPr lang="de-DE" sz="1200" dirty="0"/>
              <a:t> </a:t>
            </a:r>
            <a:r>
              <a:rPr lang="de-DE" sz="1200" dirty="0" err="1"/>
              <a:t>systems</a:t>
            </a:r>
            <a:r>
              <a:rPr lang="de-DE" sz="1200" dirty="0"/>
              <a:t>), S. 99–112.</a:t>
            </a:r>
          </a:p>
          <a:p>
            <a:pPr marL="0" indent="0">
              <a:buNone/>
            </a:pPr>
            <a:r>
              <a:rPr lang="de-DE" sz="1200" dirty="0"/>
              <a:t>Dalton, Russell J. (2009): The </a:t>
            </a:r>
            <a:r>
              <a:rPr lang="de-DE" sz="1200" dirty="0" err="1"/>
              <a:t>good</a:t>
            </a:r>
            <a:r>
              <a:rPr lang="de-DE" sz="1200" dirty="0"/>
              <a:t> </a:t>
            </a:r>
            <a:r>
              <a:rPr lang="de-DE" sz="1200" dirty="0" err="1"/>
              <a:t>citizen</a:t>
            </a:r>
            <a:r>
              <a:rPr lang="de-DE" sz="1200" dirty="0"/>
              <a:t>. </a:t>
            </a:r>
            <a:r>
              <a:rPr lang="de-DE" sz="1200" dirty="0" err="1"/>
              <a:t>How</a:t>
            </a:r>
            <a:r>
              <a:rPr lang="de-DE" sz="1200" dirty="0"/>
              <a:t> a </a:t>
            </a:r>
            <a:r>
              <a:rPr lang="de-DE" sz="1200" dirty="0" err="1"/>
              <a:t>younger</a:t>
            </a:r>
            <a:r>
              <a:rPr lang="de-DE" sz="1200" dirty="0"/>
              <a:t> </a:t>
            </a:r>
            <a:r>
              <a:rPr lang="de-DE" sz="1200" dirty="0" err="1"/>
              <a:t>generation</a:t>
            </a:r>
            <a:r>
              <a:rPr lang="de-DE" sz="1200" dirty="0"/>
              <a:t> </a:t>
            </a:r>
            <a:r>
              <a:rPr lang="de-DE" sz="1200" dirty="0" err="1"/>
              <a:t>is</a:t>
            </a:r>
            <a:r>
              <a:rPr lang="de-DE" sz="1200" dirty="0"/>
              <a:t> </a:t>
            </a:r>
            <a:r>
              <a:rPr lang="de-DE" sz="1200" dirty="0" err="1"/>
              <a:t>reshaping</a:t>
            </a:r>
            <a:r>
              <a:rPr lang="de-DE" sz="1200" dirty="0"/>
              <a:t> American </a:t>
            </a:r>
            <a:r>
              <a:rPr lang="de-DE" sz="1200" dirty="0" err="1"/>
              <a:t>politics</a:t>
            </a:r>
            <a:r>
              <a:rPr lang="de-DE" sz="1200" dirty="0"/>
              <a:t>. </a:t>
            </a:r>
            <a:r>
              <a:rPr lang="de-DE" sz="1200" dirty="0" err="1"/>
              <a:t>Rev</a:t>
            </a:r>
            <a:r>
              <a:rPr lang="de-DE" sz="1200" dirty="0"/>
              <a:t>. </a:t>
            </a:r>
            <a:r>
              <a:rPr lang="de-DE" sz="1200" dirty="0" err="1"/>
              <a:t>ed</a:t>
            </a:r>
            <a:r>
              <a:rPr lang="de-DE" sz="1200" dirty="0"/>
              <a:t>. Washington, D.C.: CQ Press.</a:t>
            </a:r>
          </a:p>
          <a:p>
            <a:pPr marL="0" indent="0">
              <a:buNone/>
            </a:pPr>
            <a:r>
              <a:rPr lang="de-DE" sz="1200" dirty="0"/>
              <a:t>Dalton, Russell J. (2012): </a:t>
            </a:r>
            <a:r>
              <a:rPr lang="de-DE" sz="1200" dirty="0" err="1"/>
              <a:t>Apartisans</a:t>
            </a:r>
            <a:r>
              <a:rPr lang="de-DE" sz="1200" dirty="0"/>
              <a:t> </a:t>
            </a:r>
            <a:r>
              <a:rPr lang="de-DE" sz="1200" dirty="0" err="1"/>
              <a:t>and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changing</a:t>
            </a:r>
            <a:r>
              <a:rPr lang="de-DE" sz="1200" dirty="0"/>
              <a:t> German </a:t>
            </a:r>
            <a:r>
              <a:rPr lang="de-DE" sz="1200" dirty="0" err="1"/>
              <a:t>electorate</a:t>
            </a:r>
            <a:r>
              <a:rPr lang="de-DE" sz="1200" dirty="0"/>
              <a:t>. In: </a:t>
            </a:r>
            <a:r>
              <a:rPr lang="de-DE" sz="1200" i="1" dirty="0"/>
              <a:t>Special Symposium: </a:t>
            </a:r>
            <a:r>
              <a:rPr lang="de-DE" sz="1200" i="1" dirty="0" err="1"/>
              <a:t>Germany's</a:t>
            </a:r>
            <a:r>
              <a:rPr lang="de-DE" sz="1200" i="1" dirty="0"/>
              <a:t> Federal </a:t>
            </a:r>
            <a:r>
              <a:rPr lang="de-DE" sz="1200" i="1" dirty="0" err="1"/>
              <a:t>Election</a:t>
            </a:r>
            <a:r>
              <a:rPr lang="de-DE" sz="1200" i="1" dirty="0"/>
              <a:t> September 2009 </a:t>
            </a:r>
            <a:r>
              <a:rPr lang="de-DE" sz="1200" dirty="0"/>
              <a:t>31 (1), S. 35–45.</a:t>
            </a:r>
          </a:p>
          <a:p>
            <a:pPr marL="0" indent="0">
              <a:buNone/>
            </a:pPr>
            <a:r>
              <a:rPr lang="de-DE" sz="1200" dirty="0"/>
              <a:t>Dalton, Russell J. (2013): The </a:t>
            </a:r>
            <a:r>
              <a:rPr lang="de-DE" sz="1200" dirty="0" err="1"/>
              <a:t>apartisan</a:t>
            </a:r>
            <a:r>
              <a:rPr lang="de-DE" sz="1200" dirty="0"/>
              <a:t> American. Dealignment </a:t>
            </a:r>
            <a:r>
              <a:rPr lang="de-DE" sz="1200" dirty="0" err="1"/>
              <a:t>and</a:t>
            </a:r>
            <a:r>
              <a:rPr lang="de-DE" sz="1200" dirty="0"/>
              <a:t> </a:t>
            </a:r>
            <a:r>
              <a:rPr lang="de-DE" sz="1200" dirty="0" err="1"/>
              <a:t>changing</a:t>
            </a:r>
            <a:r>
              <a:rPr lang="de-DE" sz="1200" dirty="0"/>
              <a:t> </a:t>
            </a:r>
            <a:r>
              <a:rPr lang="de-DE" sz="1200" dirty="0" err="1"/>
              <a:t>electoral</a:t>
            </a:r>
            <a:r>
              <a:rPr lang="de-DE" sz="1200" dirty="0"/>
              <a:t> </a:t>
            </a:r>
            <a:r>
              <a:rPr lang="de-DE" sz="1200" dirty="0" err="1"/>
              <a:t>politics</a:t>
            </a:r>
            <a:r>
              <a:rPr lang="de-DE" sz="1200" dirty="0"/>
              <a:t>. Thousand Oaks, </a:t>
            </a:r>
            <a:r>
              <a:rPr lang="de-DE" sz="1200" dirty="0" err="1"/>
              <a:t>Calif</a:t>
            </a:r>
            <a:r>
              <a:rPr lang="de-DE" sz="1200" dirty="0"/>
              <a:t>.: CQ Press.</a:t>
            </a:r>
          </a:p>
          <a:p>
            <a:pPr marL="0" indent="0">
              <a:buNone/>
            </a:pPr>
            <a:r>
              <a:rPr lang="de-DE" sz="1200" dirty="0"/>
              <a:t>Dinas, Elias; </a:t>
            </a:r>
            <a:r>
              <a:rPr lang="de-DE" sz="1200" dirty="0" err="1"/>
              <a:t>Trechsel</a:t>
            </a:r>
            <a:r>
              <a:rPr lang="de-DE" sz="1200" dirty="0"/>
              <a:t>, Alexander H.; Vassil, </a:t>
            </a:r>
            <a:r>
              <a:rPr lang="de-DE" sz="1200" dirty="0" err="1"/>
              <a:t>Kristjan</a:t>
            </a:r>
            <a:r>
              <a:rPr lang="de-DE" sz="1200" dirty="0"/>
              <a:t> (2014): A </a:t>
            </a:r>
            <a:r>
              <a:rPr lang="de-DE" sz="1200" dirty="0" err="1"/>
              <a:t>look</a:t>
            </a:r>
            <a:r>
              <a:rPr lang="de-DE" sz="1200" dirty="0"/>
              <a:t> </a:t>
            </a:r>
            <a:r>
              <a:rPr lang="de-DE" sz="1200" dirty="0" err="1"/>
              <a:t>into</a:t>
            </a:r>
            <a:r>
              <a:rPr lang="de-DE" sz="1200" dirty="0"/>
              <a:t> </a:t>
            </a:r>
            <a:r>
              <a:rPr lang="de-DE" sz="1200" dirty="0" err="1"/>
              <a:t>the</a:t>
            </a:r>
            <a:r>
              <a:rPr lang="de-DE" sz="1200" dirty="0"/>
              <a:t> </a:t>
            </a:r>
            <a:r>
              <a:rPr lang="de-DE" sz="1200" dirty="0" err="1"/>
              <a:t>mirror</a:t>
            </a:r>
            <a:r>
              <a:rPr lang="de-DE" sz="1200" dirty="0"/>
              <a:t>: </a:t>
            </a:r>
            <a:r>
              <a:rPr lang="de-DE" sz="1200" dirty="0" err="1"/>
              <a:t>Preferences</a:t>
            </a:r>
            <a:r>
              <a:rPr lang="de-DE" sz="1200" dirty="0"/>
              <a:t>, </a:t>
            </a:r>
            <a:r>
              <a:rPr lang="de-DE" sz="1200" dirty="0" err="1"/>
              <a:t>representation</a:t>
            </a:r>
            <a:r>
              <a:rPr lang="de-DE" sz="1200" dirty="0"/>
              <a:t> </a:t>
            </a:r>
            <a:r>
              <a:rPr lang="de-DE" sz="1200" dirty="0" err="1"/>
              <a:t>and</a:t>
            </a:r>
            <a:r>
              <a:rPr lang="de-DE" sz="1200" dirty="0"/>
              <a:t> </a:t>
            </a:r>
            <a:r>
              <a:rPr lang="de-DE" sz="1200" dirty="0" err="1"/>
              <a:t>electoral</a:t>
            </a:r>
            <a:r>
              <a:rPr lang="de-DE" sz="1200" dirty="0"/>
              <a:t> </a:t>
            </a:r>
            <a:r>
              <a:rPr lang="de-DE" sz="1200" dirty="0" err="1"/>
              <a:t>participation</a:t>
            </a:r>
            <a:r>
              <a:rPr lang="de-DE" sz="1200" dirty="0"/>
              <a:t>. In: </a:t>
            </a:r>
            <a:r>
              <a:rPr lang="de-DE" sz="1200" i="1" dirty="0" err="1"/>
              <a:t>Electoral</a:t>
            </a:r>
            <a:r>
              <a:rPr lang="de-DE" sz="1200" i="1" dirty="0"/>
              <a:t> Studies </a:t>
            </a:r>
            <a:r>
              <a:rPr lang="de-DE" sz="1200" dirty="0"/>
              <a:t>36 (0), S. 290–297. DOI: 10.1016/j.electstud.2014.04.011.</a:t>
            </a:r>
          </a:p>
          <a:p>
            <a:pPr marL="0" indent="0">
              <a:buNone/>
            </a:pPr>
            <a:r>
              <a:rPr lang="de-DE" sz="1200" dirty="0"/>
              <a:t>Faas, Thorsten (2010): Das fast vergessene Phänomen. In: Karl-Rudolf Korte (</a:t>
            </a:r>
            <a:r>
              <a:rPr lang="de-DE" sz="1200" dirty="0" err="1"/>
              <a:t>Hg</a:t>
            </a:r>
            <a:r>
              <a:rPr lang="de-DE" sz="1200" dirty="0"/>
              <a:t>.): Die Bundestagswahl 2009: VS Verlag für Sozialwissenschaften, S. 69–86.</a:t>
            </a:r>
          </a:p>
          <a:p>
            <a:pPr marL="0" indent="0">
              <a:buNone/>
            </a:pPr>
            <a:r>
              <a:rPr lang="de-DE" sz="1200" dirty="0" err="1" smtClean="0"/>
              <a:t>Halaby</a:t>
            </a:r>
            <a:r>
              <a:rPr lang="de-DE" sz="1200" dirty="0"/>
              <a:t>, Charles N. (2004): Panel Models in </a:t>
            </a:r>
            <a:r>
              <a:rPr lang="de-DE" sz="1200" dirty="0" err="1"/>
              <a:t>Sociological</a:t>
            </a:r>
            <a:r>
              <a:rPr lang="de-DE" sz="1200" dirty="0"/>
              <a:t> Research. </a:t>
            </a:r>
            <a:r>
              <a:rPr lang="de-DE" sz="1200" dirty="0" err="1"/>
              <a:t>Theory</a:t>
            </a:r>
            <a:r>
              <a:rPr lang="de-DE" sz="1200" dirty="0"/>
              <a:t> </a:t>
            </a:r>
            <a:r>
              <a:rPr lang="de-DE" sz="1200" dirty="0" err="1"/>
              <a:t>into</a:t>
            </a:r>
            <a:r>
              <a:rPr lang="de-DE" sz="1200" dirty="0"/>
              <a:t> Practice. In: </a:t>
            </a:r>
            <a:r>
              <a:rPr lang="de-DE" sz="1200" i="1" dirty="0" err="1"/>
              <a:t>Annu</a:t>
            </a:r>
            <a:r>
              <a:rPr lang="de-DE" sz="1200" i="1" dirty="0"/>
              <a:t>. </a:t>
            </a:r>
            <a:r>
              <a:rPr lang="de-DE" sz="1200" i="1" dirty="0" err="1"/>
              <a:t>Rev</a:t>
            </a:r>
            <a:r>
              <a:rPr lang="de-DE" sz="1200" i="1" dirty="0"/>
              <a:t>. </a:t>
            </a:r>
            <a:r>
              <a:rPr lang="de-DE" sz="1200" i="1" dirty="0" err="1"/>
              <a:t>Sociol</a:t>
            </a:r>
            <a:r>
              <a:rPr lang="de-DE" sz="1200" i="1" dirty="0"/>
              <a:t>. </a:t>
            </a:r>
            <a:r>
              <a:rPr lang="de-DE" sz="1200" dirty="0"/>
              <a:t>30 (1), S. 507–544. DOI: 10.1146/annurev.soc.30.012703.110629.</a:t>
            </a:r>
          </a:p>
          <a:p>
            <a:pPr marL="0" indent="0">
              <a:buNone/>
            </a:pPr>
            <a:r>
              <a:rPr lang="de-DE" sz="1200" dirty="0"/>
              <a:t>Plane, Dennis L.; </a:t>
            </a:r>
            <a:r>
              <a:rPr lang="de-DE" sz="1200" dirty="0" err="1"/>
              <a:t>Gershtenson</a:t>
            </a:r>
            <a:r>
              <a:rPr lang="de-DE" sz="1200" dirty="0"/>
              <a:t>, Joseph (2004): </a:t>
            </a:r>
            <a:r>
              <a:rPr lang="de-DE" sz="1200" dirty="0" err="1"/>
              <a:t>Candidates</a:t>
            </a:r>
            <a:r>
              <a:rPr lang="de-DE" sz="1200" dirty="0"/>
              <a:t>' </a:t>
            </a:r>
            <a:r>
              <a:rPr lang="de-DE" sz="1200" dirty="0" err="1"/>
              <a:t>Ideological</a:t>
            </a:r>
            <a:r>
              <a:rPr lang="de-DE" sz="1200" dirty="0"/>
              <a:t> Locations, </a:t>
            </a:r>
            <a:r>
              <a:rPr lang="de-DE" sz="1200" dirty="0" err="1"/>
              <a:t>Abstention</a:t>
            </a:r>
            <a:r>
              <a:rPr lang="de-DE" sz="1200" dirty="0"/>
              <a:t>, </a:t>
            </a:r>
            <a:r>
              <a:rPr lang="de-DE" sz="1200" dirty="0" err="1"/>
              <a:t>and</a:t>
            </a:r>
            <a:r>
              <a:rPr lang="de-DE" sz="1200" dirty="0"/>
              <a:t> </a:t>
            </a:r>
            <a:r>
              <a:rPr lang="de-DE" sz="1200" dirty="0" err="1"/>
              <a:t>Turnout</a:t>
            </a:r>
            <a:r>
              <a:rPr lang="de-DE" sz="1200" dirty="0"/>
              <a:t> in U.S. </a:t>
            </a:r>
            <a:r>
              <a:rPr lang="de-DE" sz="1200" dirty="0" err="1"/>
              <a:t>Midterm</a:t>
            </a:r>
            <a:r>
              <a:rPr lang="de-DE" sz="1200" dirty="0"/>
              <a:t> Senate </a:t>
            </a:r>
            <a:r>
              <a:rPr lang="de-DE" sz="1200" dirty="0" err="1"/>
              <a:t>Elections</a:t>
            </a:r>
            <a:r>
              <a:rPr lang="de-DE" sz="1200" dirty="0"/>
              <a:t>. In: </a:t>
            </a:r>
            <a:r>
              <a:rPr lang="de-DE" sz="1200" i="1" dirty="0"/>
              <a:t>Political </a:t>
            </a:r>
            <a:r>
              <a:rPr lang="de-DE" sz="1200" i="1" dirty="0" err="1"/>
              <a:t>Behavior</a:t>
            </a:r>
            <a:r>
              <a:rPr lang="de-DE" sz="1200" i="1" dirty="0"/>
              <a:t> </a:t>
            </a:r>
            <a:r>
              <a:rPr lang="de-DE" sz="1200" dirty="0"/>
              <a:t>26 (1), S. 69–93. DOI: </a:t>
            </a:r>
            <a:r>
              <a:rPr lang="de-DE" sz="1200" dirty="0" smtClean="0"/>
              <a:t>10.1023/B:POBE.0000022344.05382.b4.</a:t>
            </a:r>
          </a:p>
          <a:p>
            <a:pPr marL="0" indent="0">
              <a:buNone/>
            </a:pPr>
            <a:r>
              <a:rPr lang="de-DE" sz="1200" dirty="0" smtClean="0"/>
              <a:t>Steinbrecher</a:t>
            </a:r>
            <a:r>
              <a:rPr lang="de-DE" sz="1200" dirty="0"/>
              <a:t>, Markus (2014): Are Alienation </a:t>
            </a:r>
            <a:r>
              <a:rPr lang="de-DE" sz="1200" dirty="0" err="1"/>
              <a:t>and</a:t>
            </a:r>
            <a:r>
              <a:rPr lang="de-DE" sz="1200" dirty="0"/>
              <a:t> Indifference </a:t>
            </a:r>
            <a:r>
              <a:rPr lang="de-DE" sz="1200" dirty="0" err="1"/>
              <a:t>the</a:t>
            </a:r>
            <a:r>
              <a:rPr lang="de-DE" sz="1200" dirty="0"/>
              <a:t> New Features </a:t>
            </a:r>
            <a:r>
              <a:rPr lang="de-DE" sz="1200" dirty="0" err="1"/>
              <a:t>of</a:t>
            </a:r>
            <a:r>
              <a:rPr lang="de-DE" sz="1200" dirty="0"/>
              <a:t> </a:t>
            </a:r>
            <a:r>
              <a:rPr lang="de-DE" sz="1200" dirty="0" err="1"/>
              <a:t>Elections</a:t>
            </a:r>
            <a:r>
              <a:rPr lang="de-DE" sz="1200" dirty="0"/>
              <a:t>? </a:t>
            </a:r>
            <a:r>
              <a:rPr lang="de-DE" sz="1200" dirty="0" smtClean="0"/>
              <a:t>In: Bernhard </a:t>
            </a:r>
            <a:r>
              <a:rPr lang="de-DE" sz="1200" dirty="0" err="1"/>
              <a:t>Weßels</a:t>
            </a:r>
            <a:r>
              <a:rPr lang="de-DE" sz="1200" dirty="0"/>
              <a:t>, Hans </a:t>
            </a:r>
            <a:r>
              <a:rPr lang="de-DE" sz="1200" dirty="0" err="1"/>
              <a:t>Rattinger</a:t>
            </a:r>
            <a:r>
              <a:rPr lang="de-DE" sz="1200" dirty="0"/>
              <a:t>, Sigrid </a:t>
            </a:r>
            <a:r>
              <a:rPr lang="de-DE" sz="1200" dirty="0" err="1"/>
              <a:t>Roßteutscher</a:t>
            </a:r>
            <a:r>
              <a:rPr lang="de-DE" sz="1200" dirty="0"/>
              <a:t> und Rüdiger Schmitt-Beck (</a:t>
            </a:r>
            <a:r>
              <a:rPr lang="de-DE" sz="1200" dirty="0" err="1"/>
              <a:t>Hg</a:t>
            </a:r>
            <a:r>
              <a:rPr lang="de-DE" sz="1200" dirty="0"/>
              <a:t>.): </a:t>
            </a:r>
            <a:r>
              <a:rPr lang="de-DE" sz="1200" dirty="0" err="1"/>
              <a:t>Voters</a:t>
            </a:r>
            <a:r>
              <a:rPr lang="de-DE" sz="1200" dirty="0"/>
              <a:t> on </a:t>
            </a:r>
            <a:r>
              <a:rPr lang="de-DE" sz="1200" dirty="0" err="1"/>
              <a:t>the</a:t>
            </a:r>
            <a:r>
              <a:rPr lang="de-DE" sz="1200" dirty="0"/>
              <a:t> Move </a:t>
            </a:r>
            <a:r>
              <a:rPr lang="de-DE" sz="1200" dirty="0" err="1"/>
              <a:t>or</a:t>
            </a:r>
            <a:r>
              <a:rPr lang="de-DE" sz="1200" dirty="0"/>
              <a:t> on </a:t>
            </a:r>
            <a:r>
              <a:rPr lang="de-DE" sz="1200" dirty="0" err="1"/>
              <a:t>the</a:t>
            </a:r>
            <a:r>
              <a:rPr lang="de-DE" sz="1200" dirty="0"/>
              <a:t> Run?: Oxford University Press, S. 263–286.</a:t>
            </a:r>
          </a:p>
          <a:p>
            <a:pPr marL="0" indent="0">
              <a:buNone/>
            </a:pPr>
            <a:r>
              <a:rPr lang="de-DE" sz="1200" dirty="0" err="1"/>
              <a:t>Westle</a:t>
            </a:r>
            <a:r>
              <a:rPr lang="de-DE" sz="1200" dirty="0"/>
              <a:t>, Bettina; Schübel, Thomas; Heyder, Aribert (2013): Düstere Zukunft: Es gibt wieder Wahlen, aber niemand geht hin? In: Bernhard </a:t>
            </a:r>
            <a:r>
              <a:rPr lang="de-DE" sz="1200" dirty="0" err="1"/>
              <a:t>Weßels</a:t>
            </a:r>
            <a:r>
              <a:rPr lang="de-DE" sz="1200" dirty="0"/>
              <a:t>, Harald Schoen und Oscar W. Gabriel (</a:t>
            </a:r>
            <a:r>
              <a:rPr lang="de-DE" sz="1200" dirty="0" err="1"/>
              <a:t>Hg</a:t>
            </a:r>
            <a:r>
              <a:rPr lang="de-DE" sz="1200" dirty="0"/>
              <a:t>.): Wahlen und Wähler: Springer Fachmedien Wiesbaden, S. 475–495. Online verfügbar unter http://dx.doi.org/10.1007/978-3-658-01328-8_21.</a:t>
            </a:r>
          </a:p>
          <a:p>
            <a:pPr marL="0" indent="0">
              <a:buNone/>
            </a:pPr>
            <a:r>
              <a:rPr lang="de-DE" sz="1200" dirty="0" err="1"/>
              <a:t>We</a:t>
            </a:r>
            <a:r>
              <a:rPr lang="de-DE" sz="1200" dirty="0"/>
              <a:t>βels, Bernhard (2007): Re-Mobilisierung, „Floating“ oder Abwanderung? Wechselwähler 2002 und 2005 im Vergleich. In: Frank Brettschneider, Oskar </a:t>
            </a:r>
            <a:r>
              <a:rPr lang="de-DE" sz="1200" dirty="0" err="1"/>
              <a:t>Niedermayer</a:t>
            </a:r>
            <a:r>
              <a:rPr lang="de-DE" sz="1200" dirty="0"/>
              <a:t> und Bernhard </a:t>
            </a:r>
            <a:r>
              <a:rPr lang="de-DE" sz="1200" dirty="0" err="1"/>
              <a:t>Weßels</a:t>
            </a:r>
            <a:r>
              <a:rPr lang="de-DE" sz="1200" dirty="0"/>
              <a:t> (</a:t>
            </a:r>
            <a:r>
              <a:rPr lang="de-DE" sz="1200" dirty="0" err="1"/>
              <a:t>Hg</a:t>
            </a:r>
            <a:r>
              <a:rPr lang="de-DE" sz="1200" dirty="0"/>
              <a:t>.): Die Bundestagswahl 2005: VS Verlag für Sozialwissenschaften, S. 395–419</a:t>
            </a:r>
            <a:endParaRPr lang="de-DE" sz="12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52ED249-7EE8-E14D-9959-6EF0AB04F830}" type="datetime4">
              <a:rPr lang="de-DE" smtClean="0"/>
              <a:pPr/>
              <a:t>9. Juni 2015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1143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67100" y="2404110"/>
            <a:ext cx="2606040" cy="750570"/>
          </a:xfrm>
        </p:spPr>
        <p:txBody>
          <a:bodyPr/>
          <a:lstStyle/>
          <a:p>
            <a:r>
              <a:rPr lang="de-DE" dirty="0" err="1" smtClean="0"/>
              <a:t>Thank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52ED249-7EE8-E14D-9959-6EF0AB04F830}" type="datetime4">
              <a:rPr lang="de-DE" smtClean="0"/>
              <a:pPr/>
              <a:t>9. Juni 2015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942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4360" y="190500"/>
            <a:ext cx="7772400" cy="1143000"/>
          </a:xfrm>
        </p:spPr>
        <p:txBody>
          <a:bodyPr/>
          <a:lstStyle/>
          <a:p>
            <a:r>
              <a:rPr lang="de-DE" dirty="0" smtClean="0"/>
              <a:t>Backup</a:t>
            </a:r>
            <a:endParaRPr lang="de-DE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762000"/>
            <a:ext cx="7025164" cy="5109210"/>
          </a:xfrm>
        </p:spPr>
      </p:pic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52ED249-7EE8-E14D-9959-6EF0AB04F830}" type="datetime4">
              <a:rPr lang="de-DE" smtClean="0"/>
              <a:pPr/>
              <a:t>10. Juni 2015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944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52ED249-7EE8-E14D-9959-6EF0AB04F830}" type="datetime4">
              <a:rPr lang="de-DE" smtClean="0"/>
              <a:pPr/>
              <a:t>9. Juni 2015</a:t>
            </a:fld>
            <a:endParaRPr lang="de-DE" dirty="0"/>
          </a:p>
        </p:txBody>
      </p:sp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399799" y="1027906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663575" indent="-663575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400">
                <a:solidFill>
                  <a:srgbClr val="262727"/>
                </a:solidFill>
                <a:latin typeface="+mn-lt"/>
                <a:ea typeface="+mn-ea"/>
                <a:cs typeface="+mn-cs"/>
              </a:defRPr>
            </a:lvl1pPr>
            <a:lvl2pPr marL="1430338" indent="-576263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200">
                <a:solidFill>
                  <a:srgbClr val="262727"/>
                </a:solidFill>
                <a:latin typeface="+mn-lt"/>
                <a:ea typeface="+mn-ea"/>
              </a:defRPr>
            </a:lvl2pPr>
            <a:lvl3pPr marL="2192338" indent="-5715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>
                <a:solidFill>
                  <a:srgbClr val="262727"/>
                </a:solidFill>
                <a:latin typeface="+mn-lt"/>
                <a:ea typeface="+mn-ea"/>
              </a:defRPr>
            </a:lvl3pPr>
            <a:lvl4pPr marL="2955925" indent="-573088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>
                <a:solidFill>
                  <a:srgbClr val="262727"/>
                </a:solidFill>
                <a:latin typeface="+mn-lt"/>
                <a:ea typeface="+mn-ea"/>
              </a:defRPr>
            </a:lvl4pPr>
            <a:lvl5pPr marL="3627438" indent="-481013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1600">
                <a:solidFill>
                  <a:srgbClr val="262727"/>
                </a:solidFill>
                <a:latin typeface="+mn-lt"/>
                <a:ea typeface="+mn-ea"/>
              </a:defRPr>
            </a:lvl5pPr>
            <a:lvl6pPr marL="4084638" indent="-481013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1600">
                <a:solidFill>
                  <a:srgbClr val="262727"/>
                </a:solidFill>
                <a:latin typeface="+mn-lt"/>
                <a:ea typeface="+mn-ea"/>
              </a:defRPr>
            </a:lvl6pPr>
            <a:lvl7pPr marL="4541838" indent="-481013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1600">
                <a:solidFill>
                  <a:srgbClr val="262727"/>
                </a:solidFill>
                <a:latin typeface="+mn-lt"/>
                <a:ea typeface="+mn-ea"/>
              </a:defRPr>
            </a:lvl7pPr>
            <a:lvl8pPr marL="4999038" indent="-481013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1600">
                <a:solidFill>
                  <a:srgbClr val="262727"/>
                </a:solidFill>
                <a:latin typeface="+mn-lt"/>
                <a:ea typeface="+mn-ea"/>
              </a:defRPr>
            </a:lvl8pPr>
            <a:lvl9pPr marL="5456238" indent="-481013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1600">
                <a:solidFill>
                  <a:srgbClr val="262727"/>
                </a:solidFill>
                <a:latin typeface="+mn-lt"/>
                <a:ea typeface="+mn-ea"/>
              </a:defRPr>
            </a:lvl9pPr>
          </a:lstStyle>
          <a:p>
            <a:endParaRPr lang="de-DE" kern="0" dirty="0" smtClean="0"/>
          </a:p>
          <a:p>
            <a:r>
              <a:rPr lang="de-DE" kern="0" dirty="0" smtClean="0"/>
              <a:t>Dealignment </a:t>
            </a:r>
            <a:r>
              <a:rPr lang="de-DE" kern="0" dirty="0" err="1" smtClean="0"/>
              <a:t>and</a:t>
            </a:r>
            <a:r>
              <a:rPr lang="de-DE" kern="0" dirty="0" smtClean="0"/>
              <a:t> </a:t>
            </a:r>
            <a:r>
              <a:rPr lang="de-DE" kern="0" dirty="0" err="1" smtClean="0"/>
              <a:t>diminishing</a:t>
            </a:r>
            <a:r>
              <a:rPr lang="de-DE" kern="0" dirty="0" smtClean="0"/>
              <a:t> </a:t>
            </a:r>
            <a:r>
              <a:rPr lang="de-DE" kern="0" dirty="0" err="1" smtClean="0"/>
              <a:t>n</a:t>
            </a:r>
            <a:r>
              <a:rPr lang="de-DE" kern="0" dirty="0" err="1" smtClean="0"/>
              <a:t>orms</a:t>
            </a:r>
            <a:r>
              <a:rPr lang="de-DE" kern="0" dirty="0" smtClean="0"/>
              <a:t> </a:t>
            </a:r>
            <a:r>
              <a:rPr lang="de-DE" kern="0" dirty="0" err="1" smtClean="0"/>
              <a:t>of</a:t>
            </a:r>
            <a:r>
              <a:rPr lang="de-DE" kern="0" dirty="0" smtClean="0"/>
              <a:t> </a:t>
            </a:r>
          </a:p>
          <a:p>
            <a:pPr marL="0" indent="0">
              <a:buNone/>
            </a:pPr>
            <a:r>
              <a:rPr lang="de-DE" kern="0" dirty="0" smtClean="0"/>
              <a:t>        </a:t>
            </a:r>
            <a:r>
              <a:rPr lang="de-DE" kern="0" dirty="0" err="1"/>
              <a:t>e</a:t>
            </a:r>
            <a:r>
              <a:rPr lang="de-DE" kern="0" dirty="0" err="1" smtClean="0"/>
              <a:t>lectoral</a:t>
            </a:r>
            <a:r>
              <a:rPr lang="de-DE" kern="0" dirty="0" smtClean="0"/>
              <a:t> </a:t>
            </a:r>
            <a:r>
              <a:rPr lang="de-DE" kern="0" dirty="0" err="1"/>
              <a:t>p</a:t>
            </a:r>
            <a:r>
              <a:rPr lang="de-DE" kern="0" dirty="0" err="1" smtClean="0"/>
              <a:t>articipation</a:t>
            </a:r>
            <a:r>
              <a:rPr lang="de-DE" kern="0" dirty="0" smtClean="0"/>
              <a:t> </a:t>
            </a:r>
            <a:r>
              <a:rPr lang="de-DE" sz="1600" dirty="0" smtClean="0"/>
              <a:t>(Dalton 2009, 2013, </a:t>
            </a:r>
            <a:r>
              <a:rPr lang="de-DE" sz="1600" dirty="0" err="1" smtClean="0"/>
              <a:t>We</a:t>
            </a:r>
            <a:r>
              <a:rPr lang="de-DE" sz="1600" dirty="0" smtClean="0"/>
              <a:t>βels </a:t>
            </a:r>
            <a:r>
              <a:rPr lang="de-DE" sz="1600" dirty="0"/>
              <a:t>2007</a:t>
            </a:r>
            <a:r>
              <a:rPr lang="de-DE" sz="1600" dirty="0" smtClean="0"/>
              <a:t>)</a:t>
            </a:r>
          </a:p>
          <a:p>
            <a:pPr marL="0" indent="0">
              <a:buNone/>
            </a:pPr>
            <a:endParaRPr lang="de-DE" sz="1600" kern="0" dirty="0"/>
          </a:p>
          <a:p>
            <a:pPr marL="0" indent="0">
              <a:buNone/>
            </a:pPr>
            <a:endParaRPr lang="de-DE" sz="1600" kern="0" dirty="0" smtClean="0"/>
          </a:p>
          <a:p>
            <a:pPr marL="0" indent="0">
              <a:buNone/>
            </a:pPr>
            <a:endParaRPr lang="de-DE" sz="1600" kern="0" dirty="0"/>
          </a:p>
          <a:p>
            <a:pPr marL="0" indent="0">
              <a:buNone/>
            </a:pPr>
            <a:endParaRPr lang="de-DE" sz="1600" kern="0" dirty="0" smtClean="0"/>
          </a:p>
          <a:p>
            <a:r>
              <a:rPr lang="de-DE" kern="0" dirty="0" err="1" smtClean="0"/>
              <a:t>Cognitive</a:t>
            </a:r>
            <a:r>
              <a:rPr lang="de-DE" kern="0" dirty="0" smtClean="0"/>
              <a:t> </a:t>
            </a:r>
            <a:r>
              <a:rPr lang="de-DE" kern="0" dirty="0" err="1" smtClean="0"/>
              <a:t>Mobilization</a:t>
            </a:r>
            <a:r>
              <a:rPr lang="de-DE" kern="0" dirty="0" smtClean="0"/>
              <a:t> </a:t>
            </a:r>
            <a:r>
              <a:rPr lang="de-DE" sz="1600" dirty="0"/>
              <a:t>(Dalton 2012)</a:t>
            </a:r>
          </a:p>
          <a:p>
            <a:pPr marL="0" indent="0">
              <a:buNone/>
            </a:pPr>
            <a:endParaRPr lang="de-DE" kern="0" dirty="0" smtClean="0"/>
          </a:p>
          <a:p>
            <a:endParaRPr lang="de-DE" kern="0" dirty="0" smtClean="0"/>
          </a:p>
          <a:p>
            <a:pPr marL="0" indent="0">
              <a:buFontTx/>
              <a:buNone/>
            </a:pPr>
            <a:endParaRPr lang="de-DE" kern="0" dirty="0" smtClean="0"/>
          </a:p>
        </p:txBody>
      </p:sp>
      <p:sp>
        <p:nvSpPr>
          <p:cNvPr id="9" name="Textfeld 8"/>
          <p:cNvSpPr txBox="1"/>
          <p:nvPr/>
        </p:nvSpPr>
        <p:spPr>
          <a:xfrm>
            <a:off x="2674061" y="4294159"/>
            <a:ext cx="4852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 err="1" smtClean="0"/>
              <a:t>Context-Dependent</a:t>
            </a:r>
            <a:r>
              <a:rPr lang="de-DE" dirty="0" smtClean="0"/>
              <a:t>, </a:t>
            </a:r>
            <a:r>
              <a:rPr lang="de-DE" dirty="0" err="1" smtClean="0"/>
              <a:t>Situationist</a:t>
            </a:r>
            <a:r>
              <a:rPr lang="de-DE" dirty="0" smtClean="0"/>
              <a:t> </a:t>
            </a:r>
            <a:r>
              <a:rPr lang="de-DE" dirty="0" err="1" smtClean="0"/>
              <a:t>Decision</a:t>
            </a:r>
            <a:r>
              <a:rPr lang="de-DE" dirty="0" smtClean="0"/>
              <a:t>-Making </a:t>
            </a:r>
          </a:p>
        </p:txBody>
      </p:sp>
      <p:sp>
        <p:nvSpPr>
          <p:cNvPr id="10" name="Pfeil nach rechts 9"/>
          <p:cNvSpPr/>
          <p:nvPr/>
        </p:nvSpPr>
        <p:spPr>
          <a:xfrm>
            <a:off x="399799" y="2674382"/>
            <a:ext cx="1722922" cy="452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2478852" y="2603418"/>
            <a:ext cx="4167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dirty="0" err="1" smtClean="0"/>
              <a:t>Turnout</a:t>
            </a:r>
            <a:r>
              <a:rPr lang="de-DE" dirty="0" smtClean="0"/>
              <a:t> </a:t>
            </a:r>
            <a:r>
              <a:rPr lang="de-DE" dirty="0" err="1" smtClean="0"/>
              <a:t>Decline</a:t>
            </a:r>
            <a:endParaRPr lang="de-DE" dirty="0"/>
          </a:p>
        </p:txBody>
      </p:sp>
      <p:sp>
        <p:nvSpPr>
          <p:cNvPr id="12" name="Titel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50570"/>
          </a:xfrm>
        </p:spPr>
        <p:txBody>
          <a:bodyPr/>
          <a:lstStyle/>
          <a:p>
            <a:pPr>
              <a:buNone/>
            </a:pPr>
            <a:r>
              <a:rPr lang="de-DE" dirty="0"/>
              <a:t>The Times </a:t>
            </a:r>
            <a:r>
              <a:rPr lang="de-DE" dirty="0" err="1"/>
              <a:t>They</a:t>
            </a:r>
            <a:r>
              <a:rPr lang="de-DE" dirty="0"/>
              <a:t> Are a-</a:t>
            </a:r>
            <a:r>
              <a:rPr lang="de-DE" dirty="0" err="1"/>
              <a:t>Changin</a:t>
            </a:r>
            <a:r>
              <a:rPr lang="de-DE" dirty="0"/>
              <a:t>’</a:t>
            </a:r>
          </a:p>
        </p:txBody>
      </p:sp>
      <p:sp>
        <p:nvSpPr>
          <p:cNvPr id="13" name="Pfeil nach rechts 12"/>
          <p:cNvSpPr/>
          <p:nvPr/>
        </p:nvSpPr>
        <p:spPr>
          <a:xfrm>
            <a:off x="595008" y="4483529"/>
            <a:ext cx="1722922" cy="4522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2812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 animBg="1"/>
      <p:bldP spid="11" grpId="0"/>
      <p:bldP spid="1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127594" y="2585996"/>
            <a:ext cx="6888811" cy="161890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en-US" sz="2000" dirty="0"/>
              <a:t>nonvoters </a:t>
            </a:r>
            <a:r>
              <a:rPr lang="en-US" sz="2000" dirty="0" smtClean="0"/>
              <a:t>“can be converted into voters when they become sufficiently convinced that voting is important, which in turn depends upon whether a real choice is presented on matters they consider critically important</a:t>
            </a:r>
            <a:r>
              <a:rPr lang="en-US" sz="2000" dirty="0"/>
              <a:t>” </a:t>
            </a:r>
            <a:endParaRPr lang="en-US" sz="2000" dirty="0" smtClean="0"/>
          </a:p>
          <a:p>
            <a:pPr>
              <a:buNone/>
            </a:pPr>
            <a:r>
              <a:rPr lang="en-US" sz="1600" dirty="0"/>
              <a:t> </a:t>
            </a:r>
            <a:r>
              <a:rPr lang="en-US" sz="1600" dirty="0" smtClean="0"/>
              <a:t>(</a:t>
            </a:r>
            <a:r>
              <a:rPr lang="de-DE" sz="1600" dirty="0" smtClean="0"/>
              <a:t>APSA</a:t>
            </a:r>
            <a:r>
              <a:rPr lang="de-DE" sz="1600" dirty="0"/>
              <a:t> Task Force Report </a:t>
            </a:r>
            <a:r>
              <a:rPr lang="de-DE" sz="1600" dirty="0" smtClean="0"/>
              <a:t>1950, 90)</a:t>
            </a:r>
            <a:endParaRPr lang="de-DE" sz="1600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Electoral</a:t>
            </a:r>
            <a:r>
              <a:rPr lang="de-DE" dirty="0" smtClean="0"/>
              <a:t> Supply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Turnout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094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Alienation </a:t>
            </a:r>
            <a:r>
              <a:rPr lang="de-DE" dirty="0" err="1"/>
              <a:t>and</a:t>
            </a:r>
            <a:r>
              <a:rPr lang="de-DE" dirty="0"/>
              <a:t> Indifference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>
              <a:xfrm>
                <a:off x="586409" y="2430463"/>
                <a:ext cx="7772400" cy="3962400"/>
              </a:xfrm>
            </p:spPr>
            <p:txBody>
              <a:bodyPr/>
              <a:lstStyle/>
              <a:p>
                <a:r>
                  <a:rPr lang="de-DE" dirty="0" smtClean="0"/>
                  <a:t>Indifference </a:t>
                </a:r>
              </a:p>
              <a:p>
                <a:pPr marL="0" indent="0">
                  <a:buNone/>
                </a:pPr>
                <a:r>
                  <a:rPr lang="de-DE" dirty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de-DE" dirty="0" smtClean="0"/>
              </a:p>
              <a:p>
                <a:pPr marL="0" indent="0">
                  <a:buNone/>
                </a:pPr>
                <a:r>
                  <a:rPr lang="de-DE" dirty="0" smtClean="0"/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𝐼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)−(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de-DE" dirty="0"/>
              </a:p>
              <a:p>
                <a:pPr marL="0" indent="0">
                  <a:buNone/>
                </a:pPr>
                <a:endParaRPr lang="de-DE" dirty="0" smtClean="0"/>
              </a:p>
              <a:p>
                <a:r>
                  <a:rPr lang="de-DE" dirty="0" smtClean="0"/>
                  <a:t>Alienation</a:t>
                </a:r>
                <a:r>
                  <a:rPr lang="de-DE" i="1" dirty="0" smtClean="0">
                    <a:latin typeface="Cambria Math" panose="02040503050406030204" pitchFamily="18" charset="0"/>
                  </a:rPr>
                  <a:t>  </a:t>
                </a:r>
                <a:r>
                  <a:rPr lang="de-DE" i="1" dirty="0" smtClean="0">
                    <a:latin typeface="Cambria Math" panose="02040503050406030204" pitchFamily="18" charset="0"/>
                  </a:rPr>
                  <a:t>					</a:t>
                </a:r>
                <a:r>
                  <a:rPr lang="de-DE" i="1" dirty="0" smtClean="0">
                    <a:latin typeface="Cambria Math" panose="02040503050406030204" pitchFamily="18" charset="0"/>
                  </a:rPr>
                  <a:t>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b="0" i="1" smtClean="0">
                        <a:latin typeface="Cambria Math" panose="02040503050406030204" pitchFamily="18" charset="0"/>
                      </a:rPr>
                      <m:t>𝑀𝑎𝑥</m:t>
                    </m:r>
                    <m:r>
                      <a:rPr lang="de-DE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de-DE" dirty="0" smtClean="0"/>
                  <a:t>		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𝑚𝑖𝑛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de-DE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de-DE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</a:rPr>
                          <m:t>𝑖𝑗</m:t>
                        </m:r>
                      </m:sub>
                    </m:sSub>
                    <m:r>
                      <a:rPr lang="de-DE" i="1" smtClean="0"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de-DE" dirty="0" smtClean="0"/>
              </a:p>
              <a:p>
                <a:endParaRPr lang="de-DE" dirty="0" smtClean="0"/>
              </a:p>
              <a:p>
                <a:r>
                  <a:rPr lang="de-DE" dirty="0" smtClean="0"/>
                  <a:t>Motivation </a:t>
                </a:r>
                <a:r>
                  <a:rPr lang="de-DE" dirty="0" err="1" smtClean="0"/>
                  <a:t>and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Abilities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should</a:t>
                </a:r>
                <a:r>
                  <a:rPr lang="de-DE" dirty="0" smtClean="0"/>
                  <a:t> moderate </a:t>
                </a:r>
                <a:r>
                  <a:rPr lang="de-DE" dirty="0" err="1" smtClean="0"/>
                  <a:t>effects</a:t>
                </a:r>
                <a:endParaRPr lang="de-DE" dirty="0" smtClean="0"/>
              </a:p>
              <a:p>
                <a:pPr marL="0" indent="0">
                  <a:buNone/>
                </a:pPr>
                <a:endParaRPr lang="de-DE" dirty="0"/>
              </a:p>
              <a:p>
                <a:endParaRPr lang="de-DE" dirty="0"/>
              </a:p>
              <a:p>
                <a:endParaRPr lang="de-DE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de-DE" i="1" dirty="0" smtClean="0">
                    <a:latin typeface="Cambria Math" panose="02040503050406030204" pitchFamily="18" charset="0"/>
                  </a:rPr>
                  <a:t>				</a:t>
                </a:r>
                <a:endParaRPr lang="de-DE" dirty="0"/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6409" y="2430463"/>
                <a:ext cx="7772400" cy="3962400"/>
              </a:xfrm>
              <a:blipFill rotWithShape="0">
                <a:blip r:embed="rId3"/>
                <a:stretch>
                  <a:fillRect t="-1077" b="-76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52ED249-7EE8-E14D-9959-6EF0AB04F830}" type="datetime4">
              <a:rPr lang="de-DE" smtClean="0"/>
              <a:pPr/>
              <a:t>9. Juni 2015</a:t>
            </a:fld>
            <a:endParaRPr lang="de-DE" dirty="0"/>
          </a:p>
        </p:txBody>
      </p:sp>
      <p:pic>
        <p:nvPicPr>
          <p:cNvPr id="6" name="Picture 2" descr="http://upload.wikimedia.org/wikipedia/commons/d/d5/Tennieldumdee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6278" y="1243291"/>
            <a:ext cx="2723322" cy="2185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5506278" y="3488963"/>
            <a:ext cx="29519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400" dirty="0"/>
              <a:t>„</a:t>
            </a:r>
            <a:r>
              <a:rPr lang="en-US" sz="1400" dirty="0" err="1"/>
              <a:t>Tweedledum</a:t>
            </a:r>
            <a:r>
              <a:rPr lang="en-US" sz="1400" dirty="0"/>
              <a:t> and </a:t>
            </a:r>
            <a:r>
              <a:rPr lang="en-US" sz="1400" dirty="0" err="1"/>
              <a:t>Tweedledee</a:t>
            </a:r>
            <a:r>
              <a:rPr lang="en-US" sz="1400" dirty="0"/>
              <a:t> Politics“ (Adams et al. 2007: 67)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4214936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Literature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52ED249-7EE8-E14D-9959-6EF0AB04F830}" type="datetime4">
              <a:rPr lang="de-DE" smtClean="0"/>
              <a:pPr/>
              <a:t>10. Juni 2015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Small, but </a:t>
            </a:r>
            <a:r>
              <a:rPr lang="de-DE" dirty="0" err="1" smtClean="0"/>
              <a:t>consistent</a:t>
            </a:r>
            <a:r>
              <a:rPr lang="de-DE" dirty="0" smtClean="0"/>
              <a:t> </a:t>
            </a:r>
            <a:r>
              <a:rPr lang="de-DE" dirty="0" err="1" smtClean="0"/>
              <a:t>effects</a:t>
            </a:r>
            <a:r>
              <a:rPr lang="de-DE" dirty="0" smtClean="0"/>
              <a:t> </a:t>
            </a:r>
            <a:r>
              <a:rPr lang="de-DE" sz="1600" dirty="0" smtClean="0"/>
              <a:t>(Adams </a:t>
            </a:r>
            <a:r>
              <a:rPr lang="de-DE" sz="1600" dirty="0"/>
              <a:t>et al. 2006; Plane und </a:t>
            </a:r>
            <a:r>
              <a:rPr lang="de-DE" sz="1600" dirty="0" err="1"/>
              <a:t>Gershtenson</a:t>
            </a:r>
            <a:r>
              <a:rPr lang="de-DE" sz="1600" dirty="0"/>
              <a:t> 2004; Steinbrecher </a:t>
            </a:r>
            <a:r>
              <a:rPr lang="de-DE" sz="1600" dirty="0" smtClean="0"/>
              <a:t>2014, </a:t>
            </a:r>
            <a:r>
              <a:rPr lang="de-DE" sz="1600" dirty="0"/>
              <a:t>Dinas et al. 2014</a:t>
            </a:r>
            <a:r>
              <a:rPr lang="de-DE" sz="1600" dirty="0" smtClean="0"/>
              <a:t>)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dirty="0" err="1" smtClean="0"/>
              <a:t>Especially</a:t>
            </a:r>
            <a:r>
              <a:rPr lang="de-DE" dirty="0" smtClean="0"/>
              <a:t> in </a:t>
            </a:r>
            <a:r>
              <a:rPr lang="de-DE" dirty="0" err="1" smtClean="0"/>
              <a:t>comparison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rivalling</a:t>
            </a:r>
            <a:r>
              <a:rPr lang="de-DE" dirty="0" smtClean="0"/>
              <a:t> </a:t>
            </a:r>
            <a:r>
              <a:rPr lang="de-DE" dirty="0" err="1" smtClean="0"/>
              <a:t>predictors</a:t>
            </a:r>
            <a:r>
              <a:rPr lang="de-DE" dirty="0" smtClean="0"/>
              <a:t> such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generalized</a:t>
            </a:r>
            <a:r>
              <a:rPr lang="de-DE" dirty="0" smtClean="0"/>
              <a:t> </a:t>
            </a:r>
            <a:r>
              <a:rPr lang="de-DE" dirty="0" err="1" smtClean="0"/>
              <a:t>attitudes</a:t>
            </a:r>
            <a:r>
              <a:rPr lang="de-DE" dirty="0" smtClean="0"/>
              <a:t> </a:t>
            </a:r>
            <a:r>
              <a:rPr lang="de-DE" dirty="0" err="1" smtClean="0"/>
              <a:t>towards</a:t>
            </a:r>
            <a:r>
              <a:rPr lang="de-DE" dirty="0" smtClean="0"/>
              <a:t> </a:t>
            </a:r>
            <a:r>
              <a:rPr lang="de-DE" dirty="0" err="1" smtClean="0"/>
              <a:t>democracy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voting</a:t>
            </a:r>
            <a:r>
              <a:rPr lang="de-DE" dirty="0" smtClean="0"/>
              <a:t> </a:t>
            </a:r>
            <a:r>
              <a:rPr lang="de-DE" sz="1600" dirty="0" smtClean="0"/>
              <a:t>(Faas 2010; Steinbrecher </a:t>
            </a:r>
            <a:r>
              <a:rPr lang="de-DE" sz="1600" dirty="0"/>
              <a:t>2014)</a:t>
            </a:r>
          </a:p>
          <a:p>
            <a:pPr marL="0" indent="0">
              <a:buNone/>
            </a:pPr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613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Alienation, Indifference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Causality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52ED249-7EE8-E14D-9959-6EF0AB04F830}" type="datetime4">
              <a:rPr lang="de-DE" smtClean="0"/>
              <a:pPr/>
              <a:t>9. Juni 2015</a:t>
            </a:fld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858244" y="1994371"/>
            <a:ext cx="7772400" cy="1487557"/>
          </a:xfrm>
        </p:spPr>
        <p:txBody>
          <a:bodyPr/>
          <a:lstStyle/>
          <a:p>
            <a:r>
              <a:rPr lang="de-DE" dirty="0" err="1" smtClean="0"/>
              <a:t>Association</a:t>
            </a:r>
            <a:endParaRPr lang="de-DE" dirty="0" smtClean="0"/>
          </a:p>
          <a:p>
            <a:r>
              <a:rPr lang="de-DE" dirty="0" smtClean="0"/>
              <a:t>Isolation</a:t>
            </a:r>
          </a:p>
          <a:p>
            <a:r>
              <a:rPr lang="de-DE" dirty="0" err="1" smtClean="0"/>
              <a:t>Direction</a:t>
            </a:r>
            <a:endParaRPr lang="de-DE" dirty="0" smtClean="0"/>
          </a:p>
          <a:p>
            <a:pPr marL="0" indent="0">
              <a:buNone/>
            </a:pPr>
            <a:r>
              <a:rPr lang="de-DE" sz="1600" dirty="0"/>
              <a:t>	</a:t>
            </a:r>
            <a:r>
              <a:rPr lang="de-DE" sz="1600" dirty="0" smtClean="0"/>
              <a:t>(Bollen 1989)</a:t>
            </a:r>
            <a:endParaRPr lang="de-DE" sz="1600" dirty="0"/>
          </a:p>
        </p:txBody>
      </p:sp>
      <p:sp>
        <p:nvSpPr>
          <p:cNvPr id="7" name="Textfeld 6"/>
          <p:cNvSpPr txBox="1"/>
          <p:nvPr/>
        </p:nvSpPr>
        <p:spPr>
          <a:xfrm>
            <a:off x="2533153" y="4356024"/>
            <a:ext cx="6281531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>
              <a:buNone/>
            </a:pPr>
            <a:r>
              <a:rPr lang="en-US" sz="2000" dirty="0" smtClean="0"/>
              <a:t>“</a:t>
            </a:r>
            <a:r>
              <a:rPr lang="en-US" sz="2000" dirty="0"/>
              <a:t>The problem of causal inference is fundamentally one of </a:t>
            </a:r>
            <a:r>
              <a:rPr lang="en-US" sz="2000" dirty="0" err="1"/>
              <a:t>unobservables</a:t>
            </a:r>
            <a:r>
              <a:rPr lang="en-US" sz="2000" dirty="0"/>
              <a:t>. </a:t>
            </a:r>
            <a:r>
              <a:rPr lang="en-US" sz="2000" dirty="0" smtClean="0"/>
              <a:t>“</a:t>
            </a:r>
            <a:endParaRPr lang="en-US" sz="2000" dirty="0" smtClean="0"/>
          </a:p>
          <a:p>
            <a:pPr>
              <a:buNone/>
            </a:pPr>
            <a:r>
              <a:rPr lang="en-US" sz="2000" dirty="0"/>
              <a:t> </a:t>
            </a:r>
            <a:r>
              <a:rPr lang="en-US" sz="2000" dirty="0" smtClean="0"/>
              <a:t>(</a:t>
            </a:r>
            <a:r>
              <a:rPr lang="de-DE" sz="2000" dirty="0" err="1" smtClean="0"/>
              <a:t>Halaby</a:t>
            </a:r>
            <a:r>
              <a:rPr lang="de-DE" sz="2000" dirty="0" smtClean="0"/>
              <a:t> 2004, 508)</a:t>
            </a:r>
            <a:endParaRPr lang="de-DE" sz="2000" dirty="0"/>
          </a:p>
        </p:txBody>
      </p:sp>
      <p:sp>
        <p:nvSpPr>
          <p:cNvPr id="8" name="Rechteck 7"/>
          <p:cNvSpPr/>
          <p:nvPr/>
        </p:nvSpPr>
        <p:spPr bwMode="auto">
          <a:xfrm>
            <a:off x="6248400" y="1878496"/>
            <a:ext cx="609600" cy="318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2037522" y="5426765"/>
            <a:ext cx="248478" cy="417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hteck 11"/>
          <p:cNvSpPr/>
          <p:nvPr/>
        </p:nvSpPr>
        <p:spPr bwMode="auto">
          <a:xfrm>
            <a:off x="3759558" y="2120158"/>
            <a:ext cx="327991" cy="322517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hteck 9"/>
          <p:cNvSpPr/>
          <p:nvPr/>
        </p:nvSpPr>
        <p:spPr bwMode="auto">
          <a:xfrm>
            <a:off x="6977270" y="1659835"/>
            <a:ext cx="278295" cy="34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hteck 10"/>
          <p:cNvSpPr/>
          <p:nvPr/>
        </p:nvSpPr>
        <p:spPr bwMode="auto">
          <a:xfrm>
            <a:off x="7484165" y="2196548"/>
            <a:ext cx="407505" cy="322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3719802" y="1904676"/>
            <a:ext cx="902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4000" dirty="0" smtClean="0">
                <a:solidFill>
                  <a:srgbClr val="FF0000"/>
                </a:solidFill>
                <a:sym typeface="Wingdings 2" panose="05020102010507070707" pitchFamily="18" charset="2"/>
              </a:rPr>
              <a:t> </a:t>
            </a:r>
            <a:endParaRPr lang="de-DE" sz="3200" dirty="0">
              <a:solidFill>
                <a:srgbClr val="FF0000"/>
              </a:solidFill>
            </a:endParaRPr>
          </a:p>
        </p:txBody>
      </p:sp>
      <p:sp>
        <p:nvSpPr>
          <p:cNvPr id="13" name="Rechteck 12"/>
          <p:cNvSpPr/>
          <p:nvPr/>
        </p:nvSpPr>
        <p:spPr bwMode="auto">
          <a:xfrm>
            <a:off x="3759558" y="2596546"/>
            <a:ext cx="327991" cy="322517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hteck 13"/>
          <p:cNvSpPr/>
          <p:nvPr/>
        </p:nvSpPr>
        <p:spPr bwMode="auto">
          <a:xfrm>
            <a:off x="3759558" y="3092400"/>
            <a:ext cx="327991" cy="322517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43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animBg="1"/>
      <p:bldP spid="12" grpId="0" animBg="1"/>
      <p:bldP spid="3" grpId="0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Improvements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 </a:t>
            </a:r>
            <a:r>
              <a:rPr lang="de-DE" dirty="0" err="1" smtClean="0"/>
              <a:t>consistent</a:t>
            </a:r>
            <a:r>
              <a:rPr lang="de-DE" dirty="0" smtClean="0"/>
              <a:t> </a:t>
            </a:r>
            <a:r>
              <a:rPr lang="de-DE" dirty="0" err="1" smtClean="0"/>
              <a:t>estimation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Longitudinal Data</a:t>
            </a:r>
          </a:p>
          <a:p>
            <a:endParaRPr lang="de-DE" dirty="0"/>
          </a:p>
          <a:p>
            <a:r>
              <a:rPr lang="de-DE" dirty="0" err="1" smtClean="0"/>
              <a:t>Covariates</a:t>
            </a:r>
            <a:r>
              <a:rPr lang="de-DE" dirty="0" smtClean="0"/>
              <a:t> </a:t>
            </a:r>
            <a:r>
              <a:rPr lang="de-DE" dirty="0" err="1" smtClean="0"/>
              <a:t>better</a:t>
            </a:r>
            <a:r>
              <a:rPr lang="de-DE" dirty="0" smtClean="0"/>
              <a:t> </a:t>
            </a:r>
            <a:r>
              <a:rPr lang="de-DE" dirty="0" err="1" smtClean="0"/>
              <a:t>conceptualized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mediators</a:t>
            </a: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52ED249-7EE8-E14D-9959-6EF0AB04F830}" type="datetime4">
              <a:rPr lang="de-DE" smtClean="0"/>
              <a:pPr/>
              <a:t>9. Juni 2015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8492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Causality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Longitudinal </a:t>
            </a:r>
            <a:r>
              <a:rPr lang="de-DE" dirty="0" smtClean="0"/>
              <a:t>Data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nhaltsplatzhalt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de-DE" dirty="0" smtClean="0"/>
                  <a:t>Long-Term-Panels</a:t>
                </a:r>
              </a:p>
              <a:p>
                <a:r>
                  <a:rPr lang="de-DE" dirty="0" err="1" smtClean="0"/>
                  <a:t>Conditional</a:t>
                </a:r>
                <a:r>
                  <a:rPr lang="de-DE" dirty="0" smtClean="0"/>
                  <a:t> Fixed </a:t>
                </a:r>
                <a:r>
                  <a:rPr lang="de-DE" dirty="0" err="1" smtClean="0"/>
                  <a:t>Effect</a:t>
                </a:r>
                <a:r>
                  <a:rPr lang="de-DE" dirty="0" smtClean="0"/>
                  <a:t> </a:t>
                </a:r>
                <a:r>
                  <a:rPr lang="de-DE" dirty="0" err="1" smtClean="0"/>
                  <a:t>Logistical</a:t>
                </a:r>
                <a:r>
                  <a:rPr lang="de-DE" dirty="0" smtClean="0"/>
                  <a:t> Regression</a:t>
                </a:r>
              </a:p>
              <a:p>
                <a:pPr marL="0" indent="0">
                  <a:buNone/>
                </a:pPr>
                <a:endParaRPr lang="de-DE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 b="0" i="0" smtClean="0">
                        <a:latin typeface="Cambria Math" panose="02040503050406030204" pitchFamily="18" charset="0"/>
                      </a:rPr>
                      <m:t>Log</m:t>
                    </m:r>
                    <m:r>
                      <a:rPr lang="de-DE" b="0" i="0" smtClean="0"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de-D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de-D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𝑖𝑡</m:t>
                            </m:r>
                          </m:sub>
                        </m:sSub>
                      </m:num>
                      <m:den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𝑖𝑡</m:t>
                            </m:r>
                          </m:sub>
                        </m:sSub>
                      </m:den>
                    </m:f>
                    <m:r>
                      <a:rPr lang="de-DE" b="0" i="1" smtClean="0">
                        <a:latin typeface="Cambria Math" panose="02040503050406030204" pitchFamily="18" charset="0"/>
                      </a:rPr>
                      <m:t>)=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𝑖𝑡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)+</m:t>
                    </m:r>
                    <m:sSub>
                      <m:sSubPr>
                        <m:ctrlP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de-DE" dirty="0" smtClean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de-DE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𝜇</m:t>
                    </m:r>
                  </m:oMath>
                </a14:m>
                <a:r>
                  <a:rPr lang="de-DE" sz="1800" dirty="0" smtClean="0"/>
                  <a:t>=</a:t>
                </a:r>
                <a:r>
                  <a:rPr lang="de-DE" sz="1800" dirty="0" err="1" smtClean="0"/>
                  <a:t>Intercept</a:t>
                </a:r>
                <a:r>
                  <a:rPr lang="de-DE" sz="1800" dirty="0" smtClean="0"/>
                  <a:t>, </a:t>
                </a:r>
                <a14:m>
                  <m:oMath xmlns:m="http://schemas.openxmlformats.org/officeDocument/2006/math">
                    <m:r>
                      <a:rPr lang="de-DE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de-DE" sz="1800" dirty="0" smtClean="0"/>
                  <a:t>=Time-</a:t>
                </a:r>
                <a:r>
                  <a:rPr lang="de-DE" sz="1800" dirty="0" err="1" smtClean="0"/>
                  <a:t>Varying</a:t>
                </a:r>
                <a:r>
                  <a:rPr lang="de-DE" sz="1800" dirty="0" smtClean="0"/>
                  <a:t> </a:t>
                </a:r>
                <a:r>
                  <a:rPr lang="de-DE" sz="1800" dirty="0" err="1" smtClean="0"/>
                  <a:t>Predictors</a:t>
                </a:r>
                <a:r>
                  <a:rPr lang="de-DE" sz="1800" dirty="0" smtClean="0"/>
                  <a:t>, </a:t>
                </a:r>
                <a14:m>
                  <m:oMath xmlns:m="http://schemas.openxmlformats.org/officeDocument/2006/math">
                    <m:r>
                      <a:rPr lang="de-DE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</m:oMath>
                </a14:m>
                <a:r>
                  <a:rPr lang="de-DE" sz="1800" dirty="0" smtClean="0"/>
                  <a:t>=Time-Invariant </a:t>
                </a:r>
                <a:r>
                  <a:rPr lang="de-DE" sz="1800" dirty="0" err="1" smtClean="0"/>
                  <a:t>Predictors</a:t>
                </a:r>
                <a:r>
                  <a:rPr lang="de-DE" sz="1800" dirty="0" smtClean="0"/>
                  <a:t>, </a:t>
                </a:r>
                <a14:m>
                  <m:oMath xmlns:m="http://schemas.openxmlformats.org/officeDocument/2006/math">
                    <m:r>
                      <a:rPr lang="de-DE" sz="1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de-DE" sz="1800" dirty="0" smtClean="0"/>
                  <a:t>=</a:t>
                </a:r>
                <a:r>
                  <a:rPr lang="de-DE" sz="1800" dirty="0" err="1" smtClean="0"/>
                  <a:t>Unobsorved</a:t>
                </a:r>
                <a:r>
                  <a:rPr lang="de-DE" sz="1800" dirty="0"/>
                  <a:t> </a:t>
                </a:r>
                <a:r>
                  <a:rPr lang="de-DE" sz="1800" dirty="0" smtClean="0"/>
                  <a:t>Time-Invariant-</a:t>
                </a:r>
                <a:r>
                  <a:rPr lang="de-DE" sz="1800" dirty="0" err="1" smtClean="0"/>
                  <a:t>Predictors</a:t>
                </a:r>
                <a:r>
                  <a:rPr lang="de-DE" sz="1800" dirty="0"/>
                  <a:t> </a:t>
                </a:r>
                <a:r>
                  <a:rPr lang="de-DE" sz="1800" dirty="0" smtClean="0"/>
                  <a:t>(</a:t>
                </a:r>
                <a:r>
                  <a:rPr lang="de-DE" sz="1800" dirty="0" err="1" smtClean="0"/>
                  <a:t>Varying</a:t>
                </a:r>
                <a:r>
                  <a:rPr lang="de-DE" sz="1800" dirty="0" smtClean="0"/>
                  <a:t> </a:t>
                </a:r>
                <a:r>
                  <a:rPr lang="de-DE" sz="1800" dirty="0" err="1" smtClean="0"/>
                  <a:t>between</a:t>
                </a:r>
                <a:r>
                  <a:rPr lang="de-DE" sz="1800" dirty="0" smtClean="0"/>
                  <a:t> Individuals)</a:t>
                </a:r>
              </a:p>
              <a:p>
                <a:pPr marL="0" indent="0">
                  <a:buNone/>
                </a:pPr>
                <a:endParaRPr lang="de-DE" sz="1800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de-DE">
                        <a:latin typeface="Cambria Math" panose="02040503050406030204" pitchFamily="18" charset="0"/>
                      </a:rPr>
                      <m:t>Log</m:t>
                    </m:r>
                    <m:d>
                      <m:dPr>
                        <m:ctrlPr>
                          <a:rPr lang="de-DE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num>
                          <m:den>
                            <m:r>
                              <a:rPr lang="de-DE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de-DE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den>
                        </m:f>
                      </m:e>
                    </m:d>
                    <m:r>
                      <a:rPr lang="de-DE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de-DE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𝜇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  <m:r>
                          <a:rPr lang="de-D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de-DE" dirty="0"/>
                  <a:t> </a:t>
                </a:r>
              </a:p>
              <a:p>
                <a:pPr marL="0" indent="0">
                  <a:buNone/>
                </a:pPr>
                <a:endParaRPr lang="de-DE" dirty="0"/>
              </a:p>
              <a:p>
                <a:endParaRPr lang="de-DE" dirty="0" smtClean="0"/>
              </a:p>
            </p:txBody>
          </p:sp>
        </mc:Choice>
        <mc:Fallback>
          <p:sp>
            <p:nvSpPr>
              <p:cNvPr id="3" name="Inhaltsplatzhalt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t="-107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3998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Conditional</a:t>
            </a:r>
            <a:r>
              <a:rPr lang="de-DE" dirty="0" smtClean="0"/>
              <a:t> Fixed Effects Modell 2009-2013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52ED249-7EE8-E14D-9959-6EF0AB04F830}" type="datetime4">
              <a:rPr lang="de-DE" smtClean="0"/>
              <a:pPr/>
              <a:t>9. Juni 2015</a:t>
            </a:fld>
            <a:endParaRPr 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594136"/>
              </p:ext>
            </p:extLst>
          </p:nvPr>
        </p:nvGraphicFramePr>
        <p:xfrm>
          <a:off x="2636520" y="1545590"/>
          <a:ext cx="3870960" cy="369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6490"/>
                <a:gridCol w="1474470"/>
              </a:tblGrid>
              <a:tr h="370840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Odds Ratio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Policy-Alienation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1.02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Policy-Indifference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0.78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Likability</a:t>
                      </a:r>
                      <a:r>
                        <a:rPr lang="de-DE" dirty="0" smtClean="0"/>
                        <a:t>-Alienation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.67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Likability</a:t>
                      </a:r>
                      <a:r>
                        <a:rPr lang="de-DE" dirty="0" smtClean="0"/>
                        <a:t>-Indifference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.85</a:t>
                      </a:r>
                      <a:endParaRPr lang="de-DE" dirty="0"/>
                    </a:p>
                  </a:txBody>
                  <a:tcPr/>
                </a:tc>
              </a:tr>
              <a:tr h="123613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Civic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Duty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34.20*</a:t>
                      </a:r>
                      <a:endParaRPr lang="de-DE" dirty="0"/>
                    </a:p>
                  </a:txBody>
                  <a:tcPr/>
                </a:tc>
              </a:tr>
              <a:tr h="242147">
                <a:tc>
                  <a:txBody>
                    <a:bodyPr/>
                    <a:lstStyle/>
                    <a:p>
                      <a:r>
                        <a:rPr lang="de-DE" dirty="0" smtClean="0"/>
                        <a:t>PID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.18</a:t>
                      </a:r>
                      <a:endParaRPr lang="de-DE" dirty="0"/>
                    </a:p>
                  </a:txBody>
                  <a:tcPr/>
                </a:tc>
              </a:tr>
              <a:tr h="123613">
                <a:tc>
                  <a:txBody>
                    <a:bodyPr/>
                    <a:lstStyle/>
                    <a:p>
                      <a:r>
                        <a:rPr lang="de-DE" dirty="0" smtClean="0"/>
                        <a:t>Political Interest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285.25*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smtClean="0"/>
                        <a:t>Individuals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37</a:t>
                      </a:r>
                      <a:endParaRPr lang="de-D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Observations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 smtClean="0"/>
                        <a:t>74</a:t>
                      </a:r>
                      <a:endParaRPr lang="de-D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Ellipse 6"/>
          <p:cNvSpPr/>
          <p:nvPr/>
        </p:nvSpPr>
        <p:spPr bwMode="auto">
          <a:xfrm>
            <a:off x="2118360" y="4160520"/>
            <a:ext cx="4937760" cy="1348740"/>
          </a:xfrm>
          <a:prstGeom prst="ellipse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Blip>
                <a:blip r:embed="rId2"/>
              </a:buBlip>
              <a:tabLst/>
            </a:pPr>
            <a:endParaRPr kumimoji="0" lang="de-DE" sz="24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87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Pooling Datasets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 smtClean="0"/>
              <a:t>Boosting</a:t>
            </a:r>
            <a:r>
              <a:rPr lang="de-DE" dirty="0" smtClean="0"/>
              <a:t> Sample Size </a:t>
            </a:r>
            <a:endParaRPr lang="de-DE" dirty="0"/>
          </a:p>
          <a:p>
            <a:pPr lvl="1"/>
            <a:r>
              <a:rPr lang="de-DE" dirty="0" err="1"/>
              <a:t>Pooled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 </a:t>
            </a:r>
            <a:r>
              <a:rPr lang="de-DE" dirty="0" err="1"/>
              <a:t>long</a:t>
            </a:r>
            <a:r>
              <a:rPr lang="de-DE" dirty="0"/>
              <a:t>-term </a:t>
            </a:r>
            <a:r>
              <a:rPr lang="de-DE" dirty="0" err="1"/>
              <a:t>panels</a:t>
            </a:r>
            <a:endParaRPr lang="de-DE" dirty="0"/>
          </a:p>
          <a:p>
            <a:pPr lvl="1"/>
            <a:r>
              <a:rPr lang="de-DE" dirty="0" err="1"/>
              <a:t>Pre</a:t>
            </a:r>
            <a:r>
              <a:rPr lang="de-DE" dirty="0"/>
              <a:t>- und post-</a:t>
            </a:r>
            <a:r>
              <a:rPr lang="de-DE" dirty="0" err="1"/>
              <a:t>election</a:t>
            </a:r>
            <a:r>
              <a:rPr lang="de-DE" dirty="0"/>
              <a:t> </a:t>
            </a:r>
            <a:r>
              <a:rPr lang="de-DE" dirty="0" err="1"/>
              <a:t>surveys</a:t>
            </a:r>
            <a:r>
              <a:rPr lang="de-DE" dirty="0"/>
              <a:t> (</a:t>
            </a:r>
            <a:r>
              <a:rPr lang="de-DE" dirty="0" err="1"/>
              <a:t>intentions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reported</a:t>
            </a:r>
            <a:r>
              <a:rPr lang="de-DE" dirty="0"/>
              <a:t> </a:t>
            </a:r>
            <a:r>
              <a:rPr lang="de-DE" dirty="0" err="1"/>
              <a:t>behavior</a:t>
            </a:r>
            <a:r>
              <a:rPr lang="de-DE" dirty="0" smtClean="0"/>
              <a:t>)</a:t>
            </a:r>
          </a:p>
          <a:p>
            <a:pPr marL="854075" lvl="1" indent="0">
              <a:buNone/>
            </a:pPr>
            <a:endParaRPr lang="de-DE" dirty="0"/>
          </a:p>
          <a:p>
            <a:r>
              <a:rPr lang="de-DE" dirty="0" err="1" smtClean="0"/>
              <a:t>Estimator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averaged</a:t>
            </a:r>
            <a:r>
              <a:rPr lang="de-DE" dirty="0" smtClean="0"/>
              <a:t> </a:t>
            </a:r>
            <a:r>
              <a:rPr lang="de-DE" dirty="0" err="1" smtClean="0"/>
              <a:t>effects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perceived</a:t>
            </a:r>
            <a:r>
              <a:rPr lang="de-DE" dirty="0" smtClean="0"/>
              <a:t> </a:t>
            </a:r>
            <a:r>
              <a:rPr lang="de-DE" dirty="0" err="1" smtClean="0"/>
              <a:t>party</a:t>
            </a:r>
            <a:r>
              <a:rPr lang="de-DE" dirty="0" smtClean="0"/>
              <a:t> </a:t>
            </a:r>
            <a:r>
              <a:rPr lang="de-DE" dirty="0" err="1" smtClean="0"/>
              <a:t>repositioning</a:t>
            </a:r>
            <a:r>
              <a:rPr lang="de-DE" dirty="0" smtClean="0"/>
              <a:t> </a:t>
            </a:r>
            <a:r>
              <a:rPr lang="de-DE" dirty="0" err="1" smtClean="0"/>
              <a:t>betwee</a:t>
            </a:r>
            <a:r>
              <a:rPr lang="de-DE" dirty="0" err="1" smtClean="0"/>
              <a:t>n</a:t>
            </a:r>
            <a:r>
              <a:rPr lang="de-DE" dirty="0" smtClean="0"/>
              <a:t> 1994-2013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decision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turn out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vote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83156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Office-Design">
  <a:themeElements>
    <a:clrScheme name="Benutzerdefiniert 1">
      <a:dk1>
        <a:srgbClr val="262727"/>
      </a:dk1>
      <a:lt1>
        <a:srgbClr val="FFFFFF"/>
      </a:lt1>
      <a:dk2>
        <a:srgbClr val="00597E"/>
      </a:dk2>
      <a:lt2>
        <a:srgbClr val="8C8E8E"/>
      </a:lt2>
      <a:accent1>
        <a:srgbClr val="DABC88"/>
      </a:accent1>
      <a:accent2>
        <a:srgbClr val="B98B44"/>
      </a:accent2>
      <a:accent3>
        <a:srgbClr val="FFFFFF"/>
      </a:accent3>
      <a:accent4>
        <a:srgbClr val="1F2020"/>
      </a:accent4>
      <a:accent5>
        <a:srgbClr val="EADAC3"/>
      </a:accent5>
      <a:accent6>
        <a:srgbClr val="A77D3D"/>
      </a:accent6>
      <a:hlink>
        <a:srgbClr val="00597E"/>
      </a:hlink>
      <a:folHlink>
        <a:srgbClr val="79AAC0"/>
      </a:folHlink>
    </a:clrScheme>
    <a:fontScheme name="Office-Desig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de-D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xmlns="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de-D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-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-Design 13">
        <a:dk1>
          <a:srgbClr val="262727"/>
        </a:dk1>
        <a:lt1>
          <a:srgbClr val="FFFFFF"/>
        </a:lt1>
        <a:dk2>
          <a:srgbClr val="00597E"/>
        </a:dk2>
        <a:lt2>
          <a:srgbClr val="8C8E8E"/>
        </a:lt2>
        <a:accent1>
          <a:srgbClr val="DABC88"/>
        </a:accent1>
        <a:accent2>
          <a:srgbClr val="B98B44"/>
        </a:accent2>
        <a:accent3>
          <a:srgbClr val="FFFFFF"/>
        </a:accent3>
        <a:accent4>
          <a:srgbClr val="1F2020"/>
        </a:accent4>
        <a:accent5>
          <a:srgbClr val="EADAC3"/>
        </a:accent5>
        <a:accent6>
          <a:srgbClr val="A77D3D"/>
        </a:accent6>
        <a:hlink>
          <a:srgbClr val="00597E"/>
        </a:hlink>
        <a:folHlink>
          <a:srgbClr val="79AAC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mzes_praesentation</Template>
  <TotalTime>0</TotalTime>
  <Words>1511</Words>
  <Application>Microsoft Office PowerPoint</Application>
  <PresentationFormat>Bildschirmpräsentation (4:3)</PresentationFormat>
  <Paragraphs>309</Paragraphs>
  <Slides>20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5" baseType="lpstr">
      <vt:lpstr>ＭＳ Ｐゴシック</vt:lpstr>
      <vt:lpstr>Arial</vt:lpstr>
      <vt:lpstr>Cambria Math</vt:lpstr>
      <vt:lpstr>Wingdings 2</vt:lpstr>
      <vt:lpstr>Office-Design</vt:lpstr>
      <vt:lpstr>Turnout and Electoral Supply</vt:lpstr>
      <vt:lpstr>The Times They Are a-Changin’</vt:lpstr>
      <vt:lpstr>Alienation and Indifference</vt:lpstr>
      <vt:lpstr>Literature</vt:lpstr>
      <vt:lpstr>Alienation, Indifference and Causality</vt:lpstr>
      <vt:lpstr>Two Improvements for a consistent estimation</vt:lpstr>
      <vt:lpstr>Causality and Longitudinal Data</vt:lpstr>
      <vt:lpstr>Conditional Fixed Effects Modell 2009-2013</vt:lpstr>
      <vt:lpstr>Pooling Datasets</vt:lpstr>
      <vt:lpstr>Switchers</vt:lpstr>
      <vt:lpstr>PowerPoint-Präsentation</vt:lpstr>
      <vt:lpstr>Conditional Fixed Effects Logitical Regression</vt:lpstr>
      <vt:lpstr>Conditional Fixed Effects Logitical Regression</vt:lpstr>
      <vt:lpstr>PowerPoint-Präsentation</vt:lpstr>
      <vt:lpstr>Conclusio and Sensitivity</vt:lpstr>
      <vt:lpstr>Open Questions and Open Tasks</vt:lpstr>
      <vt:lpstr>Literature</vt:lpstr>
      <vt:lpstr>Thank you</vt:lpstr>
      <vt:lpstr>Backup</vt:lpstr>
      <vt:lpstr>Electoral Supply and Turnout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Alexander Wuttke</dc:creator>
  <cp:lastModifiedBy>Alexander Wuttke</cp:lastModifiedBy>
  <cp:revision>76</cp:revision>
  <cp:lastPrinted>2012-02-20T10:24:48Z</cp:lastPrinted>
  <dcterms:created xsi:type="dcterms:W3CDTF">2015-06-08T12:24:53Z</dcterms:created>
  <dcterms:modified xsi:type="dcterms:W3CDTF">2015-06-10T11:26:00Z</dcterms:modified>
</cp:coreProperties>
</file>