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64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ick Roos" initials="YR" lastIdx="1" clrIdx="0">
    <p:extLst>
      <p:ext uri="{19B8F6BF-5375-455C-9EA6-DF929625EA0E}">
        <p15:presenceInfo xmlns:p15="http://schemas.microsoft.com/office/powerpoint/2012/main" userId="ddfced5ee8c7d5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331"/>
    <a:srgbClr val="0162AF"/>
    <a:srgbClr val="00A65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3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42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7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84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56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72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34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23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67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61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7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22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2F567C19-429D-476D-89B5-F50B04EF1C1F}"/>
              </a:ext>
            </a:extLst>
          </p:cNvPr>
          <p:cNvSpPr/>
          <p:nvPr userDrawn="1"/>
        </p:nvSpPr>
        <p:spPr>
          <a:xfrm>
            <a:off x="6492240" y="-91440"/>
            <a:ext cx="4470400" cy="6963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F2DF-E52C-4B7D-9E30-3FA670765EE1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19A762-F146-459B-BE13-612E8EF1A03A}" type="slidenum">
              <a:rPr lang="de-DE" smtClean="0"/>
              <a:t>‹Nr.›</a:t>
            </a:fld>
            <a:endParaRPr lang="de-DE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3FAADC1-E41F-41CB-A772-7F9F48620EF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615056" y="-91440"/>
            <a:ext cx="2946400" cy="6949441"/>
          </a:xfrm>
          <a:prstGeom prst="rect">
            <a:avLst/>
          </a:prstGeom>
        </p:spPr>
      </p:pic>
      <p:sp>
        <p:nvSpPr>
          <p:cNvPr id="33" name="Isosceles Triangle 28">
            <a:extLst>
              <a:ext uri="{FF2B5EF4-FFF2-40B4-BE49-F238E27FC236}">
                <a16:creationId xmlns:a16="http://schemas.microsoft.com/office/drawing/2014/main" id="{57B014EF-C244-402B-B244-5DBA5B026ABD}"/>
              </a:ext>
            </a:extLst>
          </p:cNvPr>
          <p:cNvSpPr/>
          <p:nvPr userDrawn="1"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2AFEBF0-3A9F-4FF8-953A-B63D8AE77F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3758" y="20955"/>
            <a:ext cx="1920240" cy="11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21CD2-D543-493E-B9E4-618A5BEC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8" y="241126"/>
            <a:ext cx="8596668" cy="1320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4800" cap="small">
                <a:solidFill>
                  <a:srgbClr val="0162AF"/>
                </a:solidFill>
              </a:rPr>
              <a:t>Internal Training Load</a:t>
            </a:r>
            <a:endParaRPr lang="de-DE" sz="4800" cap="small" dirty="0">
              <a:solidFill>
                <a:srgbClr val="0162AF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F572F50-6296-46A6-89A0-47EF6C800550}"/>
              </a:ext>
            </a:extLst>
          </p:cNvPr>
          <p:cNvGrpSpPr/>
          <p:nvPr/>
        </p:nvGrpSpPr>
        <p:grpSpPr>
          <a:xfrm rot="5400000">
            <a:off x="1612205" y="1147421"/>
            <a:ext cx="2953198" cy="5567352"/>
            <a:chOff x="5100326" y="2308618"/>
            <a:chExt cx="5557124" cy="4395026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49FE749-1AC3-47C5-B98F-ACE394FD9699}"/>
                </a:ext>
              </a:extLst>
            </p:cNvPr>
            <p:cNvGrpSpPr/>
            <p:nvPr/>
          </p:nvGrpSpPr>
          <p:grpSpPr>
            <a:xfrm>
              <a:off x="5100326" y="5472477"/>
              <a:ext cx="5523492" cy="1231167"/>
              <a:chOff x="6074759" y="4968240"/>
              <a:chExt cx="4634808" cy="1080128"/>
            </a:xfrm>
          </p:grpSpPr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DC5B67C-86E7-4DA0-93CA-CED65D24F0FF}"/>
                  </a:ext>
                </a:extLst>
              </p:cNvPr>
              <p:cNvSpPr/>
              <p:nvPr/>
            </p:nvSpPr>
            <p:spPr>
              <a:xfrm>
                <a:off x="7032798" y="4968240"/>
                <a:ext cx="802641" cy="1080125"/>
              </a:xfrm>
              <a:prstGeom prst="rect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Desire</a:t>
                </a:r>
                <a:endPara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F7F3A33-E3A7-4970-9367-F2A8FE1DB2D8}"/>
                  </a:ext>
                </a:extLst>
              </p:cNvPr>
              <p:cNvSpPr/>
              <p:nvPr/>
            </p:nvSpPr>
            <p:spPr>
              <a:xfrm>
                <a:off x="9906926" y="4968241"/>
                <a:ext cx="802641" cy="1080125"/>
              </a:xfrm>
              <a:prstGeom prst="rect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Sleep Quality</a:t>
                </a:r>
                <a:endPara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69F55CB-E8E0-4A5B-A130-772BF51868E1}"/>
                  </a:ext>
                </a:extLst>
              </p:cNvPr>
              <p:cNvSpPr/>
              <p:nvPr/>
            </p:nvSpPr>
            <p:spPr>
              <a:xfrm>
                <a:off x="8948883" y="4968243"/>
                <a:ext cx="802639" cy="1080125"/>
              </a:xfrm>
              <a:prstGeom prst="rect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Irritability</a:t>
                </a:r>
                <a:endPara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31F33A3-1F40-4D81-B781-B8C4F140B640}"/>
                  </a:ext>
                </a:extLst>
              </p:cNvPr>
              <p:cNvSpPr/>
              <p:nvPr/>
            </p:nvSpPr>
            <p:spPr>
              <a:xfrm>
                <a:off x="7990842" y="4968243"/>
                <a:ext cx="802639" cy="1080125"/>
              </a:xfrm>
              <a:prstGeom prst="rect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Soreness</a:t>
                </a:r>
                <a:endPara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807B06A-5DE1-41D5-8628-0739C5A72F48}"/>
                  </a:ext>
                </a:extLst>
              </p:cNvPr>
              <p:cNvSpPr/>
              <p:nvPr/>
            </p:nvSpPr>
            <p:spPr>
              <a:xfrm>
                <a:off x="6074759" y="4968243"/>
                <a:ext cx="802639" cy="1080125"/>
              </a:xfrm>
              <a:prstGeom prst="rect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Fatigue</a:t>
                </a:r>
              </a:p>
            </p:txBody>
          </p: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C25A86B-56AF-4358-9F44-07FBD5B9BCC5}"/>
                </a:ext>
              </a:extLst>
            </p:cNvPr>
            <p:cNvCxnSpPr>
              <a:cxnSpLocks/>
              <a:stCxn id="8" idx="0"/>
              <a:endCxn id="21" idx="4"/>
            </p:cNvCxnSpPr>
            <p:nvPr/>
          </p:nvCxnSpPr>
          <p:spPr>
            <a:xfrm rot="16200000">
              <a:off x="5957261" y="3423286"/>
              <a:ext cx="1670531" cy="24278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92A2A09E-C702-48F6-9C7D-B14CFF3AA004}"/>
                </a:ext>
              </a:extLst>
            </p:cNvPr>
            <p:cNvCxnSpPr>
              <a:cxnSpLocks/>
              <a:stCxn id="6" idx="0"/>
              <a:endCxn id="21" idx="4"/>
            </p:cNvCxnSpPr>
            <p:nvPr/>
          </p:nvCxnSpPr>
          <p:spPr>
            <a:xfrm rot="16200000" flipV="1">
              <a:off x="7669866" y="4138537"/>
              <a:ext cx="1670531" cy="997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637472D-8B9A-47EB-B0C9-5AFB32677135}"/>
                </a:ext>
              </a:extLst>
            </p:cNvPr>
            <p:cNvCxnSpPr>
              <a:cxnSpLocks/>
              <a:stCxn id="7" idx="0"/>
              <a:endCxn id="21" idx="4"/>
            </p:cNvCxnSpPr>
            <p:nvPr/>
          </p:nvCxnSpPr>
          <p:spPr>
            <a:xfrm rot="16200000">
              <a:off x="7098998" y="4565024"/>
              <a:ext cx="1670531" cy="1443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B191DF4F-2AB5-4834-AF04-8FEAB7A828D1}"/>
                </a:ext>
              </a:extLst>
            </p:cNvPr>
            <p:cNvCxnSpPr>
              <a:cxnSpLocks/>
              <a:stCxn id="4" idx="0"/>
              <a:endCxn id="21" idx="4"/>
            </p:cNvCxnSpPr>
            <p:nvPr/>
          </p:nvCxnSpPr>
          <p:spPr>
            <a:xfrm rot="16200000">
              <a:off x="6528130" y="3994152"/>
              <a:ext cx="1670528" cy="1286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A2E2F323-6CA0-4C67-B9A9-77A58A629AB2}"/>
                </a:ext>
              </a:extLst>
            </p:cNvPr>
            <p:cNvCxnSpPr>
              <a:cxnSpLocks/>
              <a:stCxn id="5" idx="0"/>
              <a:endCxn id="21" idx="4"/>
            </p:cNvCxnSpPr>
            <p:nvPr/>
          </p:nvCxnSpPr>
          <p:spPr>
            <a:xfrm rot="16200000" flipV="1">
              <a:off x="8240737" y="3567666"/>
              <a:ext cx="1670529" cy="2139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3EC42A8-6CC3-4FAA-BD27-EE2958F70693}"/>
                </a:ext>
              </a:extLst>
            </p:cNvPr>
            <p:cNvSpPr/>
            <p:nvPr/>
          </p:nvSpPr>
          <p:spPr>
            <a:xfrm>
              <a:off x="6834668" y="2308618"/>
              <a:ext cx="2343572" cy="1493331"/>
            </a:xfrm>
            <a:prstGeom prst="ellipse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Monitoring Score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6174C5BD-7F42-434D-BC87-0275DA78C484}"/>
                </a:ext>
              </a:extLst>
            </p:cNvPr>
            <p:cNvSpPr txBox="1"/>
            <p:nvPr/>
          </p:nvSpPr>
          <p:spPr>
            <a:xfrm>
              <a:off x="5424389" y="4796638"/>
              <a:ext cx="810813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r>
                <a:rPr lang="de-DE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87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775DEF52-6743-4838-AEB5-CD25A85F9E28}"/>
                </a:ext>
              </a:extLst>
            </p:cNvPr>
            <p:cNvSpPr txBox="1"/>
            <p:nvPr/>
          </p:nvSpPr>
          <p:spPr>
            <a:xfrm>
              <a:off x="6407244" y="4796638"/>
              <a:ext cx="810813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r>
                <a:rPr lang="de-DE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67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99FD2A64-C930-4F05-9D09-509BDE0A8F56}"/>
                </a:ext>
              </a:extLst>
            </p:cNvPr>
            <p:cNvSpPr txBox="1"/>
            <p:nvPr/>
          </p:nvSpPr>
          <p:spPr>
            <a:xfrm>
              <a:off x="7308139" y="4796638"/>
              <a:ext cx="810813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r>
                <a:rPr lang="de-DE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59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6A2A0396-ABB9-4741-83F6-B36898B67AC1}"/>
                </a:ext>
              </a:extLst>
            </p:cNvPr>
            <p:cNvSpPr txBox="1"/>
            <p:nvPr/>
          </p:nvSpPr>
          <p:spPr>
            <a:xfrm>
              <a:off x="8113686" y="4795913"/>
              <a:ext cx="810813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r>
                <a:rPr lang="de-DE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59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3489A4A0-5D00-4902-B326-C1B716670CE5}"/>
                </a:ext>
              </a:extLst>
            </p:cNvPr>
            <p:cNvSpPr txBox="1"/>
            <p:nvPr/>
          </p:nvSpPr>
          <p:spPr>
            <a:xfrm>
              <a:off x="8961246" y="4816666"/>
              <a:ext cx="810813" cy="3493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r>
                <a:rPr lang="de-DE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58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3C3255BB-3196-4156-9825-007AFA67F364}"/>
                </a:ext>
              </a:extLst>
            </p:cNvPr>
            <p:cNvSpPr txBox="1"/>
            <p:nvPr/>
          </p:nvSpPr>
          <p:spPr>
            <a:xfrm>
              <a:off x="9499145" y="2531383"/>
              <a:ext cx="1158305" cy="12705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CFI = 0.961 </a:t>
              </a:r>
            </a:p>
            <a:p>
              <a:pPr algn="r"/>
              <a:r>
                <a:rPr lang="de-DE" sz="1400" dirty="0">
                  <a:solidFill>
                    <a:schemeClr val="bg2">
                      <a:lumMod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RMSEA = 0.106</a:t>
              </a:r>
            </a:p>
          </p:txBody>
        </p:sp>
      </p:grpSp>
      <p:sp>
        <p:nvSpPr>
          <p:cNvPr id="40" name="Titel 1">
            <a:extLst>
              <a:ext uri="{FF2B5EF4-FFF2-40B4-BE49-F238E27FC236}">
                <a16:creationId xmlns:a16="http://schemas.microsoft.com/office/drawing/2014/main" id="{FB4EEBF6-7758-49E6-B90F-2DE84F810078}"/>
              </a:ext>
            </a:extLst>
          </p:cNvPr>
          <p:cNvSpPr txBox="1">
            <a:spLocks/>
          </p:cNvSpPr>
          <p:nvPr/>
        </p:nvSpPr>
        <p:spPr>
          <a:xfrm>
            <a:off x="305128" y="155559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cap="small">
                <a:solidFill>
                  <a:schemeClr val="tx1">
                    <a:lumMod val="75000"/>
                    <a:lumOff val="25000"/>
                  </a:schemeClr>
                </a:solidFill>
              </a:rPr>
              <a:t>Factorial Structure</a:t>
            </a:r>
            <a:endParaRPr lang="de-DE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CACDB768-5B2D-4535-AE13-7199EAFBB540}"/>
              </a:ext>
            </a:extLst>
          </p:cNvPr>
          <p:cNvSpPr txBox="1">
            <a:spLocks/>
          </p:cNvSpPr>
          <p:nvPr/>
        </p:nvSpPr>
        <p:spPr>
          <a:xfrm>
            <a:off x="7997890" y="135721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cap="small" dirty="0"/>
          </a:p>
        </p:txBody>
      </p:sp>
      <p:pic>
        <p:nvPicPr>
          <p:cNvPr id="34" name="Grafik 3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32B0804-C3D2-464C-AF19-8B56F994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2" y="2769537"/>
            <a:ext cx="5046567" cy="2759720"/>
          </a:xfrm>
          <a:prstGeom prst="rect">
            <a:avLst/>
          </a:prstGeom>
        </p:spPr>
      </p:pic>
      <p:sp>
        <p:nvSpPr>
          <p:cNvPr id="59" name="Titel 1">
            <a:extLst>
              <a:ext uri="{FF2B5EF4-FFF2-40B4-BE49-F238E27FC236}">
                <a16:creationId xmlns:a16="http://schemas.microsoft.com/office/drawing/2014/main" id="{A4EE2BB1-65FA-4F5D-89CD-340D6DC40DC3}"/>
              </a:ext>
            </a:extLst>
          </p:cNvPr>
          <p:cNvSpPr txBox="1">
            <a:spLocks/>
          </p:cNvSpPr>
          <p:nvPr/>
        </p:nvSpPr>
        <p:spPr>
          <a:xfrm>
            <a:off x="6919288" y="156262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cap="small">
                <a:solidFill>
                  <a:schemeClr val="tx1">
                    <a:lumMod val="75000"/>
                    <a:lumOff val="25000"/>
                  </a:schemeClr>
                </a:solidFill>
              </a:rPr>
              <a:t>External Validity</a:t>
            </a:r>
            <a:endParaRPr lang="de-DE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Bildergebnis fÃ¼r idea bulb">
            <a:extLst>
              <a:ext uri="{FF2B5EF4-FFF2-40B4-BE49-F238E27FC236}">
                <a16:creationId xmlns:a16="http://schemas.microsoft.com/office/drawing/2014/main" id="{1BB4C197-397A-4E2D-8DC6-6CA569AD8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/>
        </p:blipFill>
        <p:spPr bwMode="auto">
          <a:xfrm>
            <a:off x="2252960" y="5314204"/>
            <a:ext cx="1297307" cy="12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el 1">
            <a:extLst>
              <a:ext uri="{FF2B5EF4-FFF2-40B4-BE49-F238E27FC236}">
                <a16:creationId xmlns:a16="http://schemas.microsoft.com/office/drawing/2014/main" id="{39237734-D9CF-426E-B3F5-0D1944757F41}"/>
              </a:ext>
            </a:extLst>
          </p:cNvPr>
          <p:cNvSpPr txBox="1">
            <a:spLocks/>
          </p:cNvSpPr>
          <p:nvPr/>
        </p:nvSpPr>
        <p:spPr>
          <a:xfrm>
            <a:off x="3336909" y="5586242"/>
            <a:ext cx="2527695" cy="9450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5400" cap="small">
                <a:solidFill>
                  <a:srgbClr val="DAA600"/>
                </a:solidFill>
              </a:rPr>
              <a:t>Insight:</a:t>
            </a:r>
            <a:endParaRPr lang="de-DE" sz="5400" cap="small" dirty="0">
              <a:solidFill>
                <a:srgbClr val="DAA600"/>
              </a:solidFill>
            </a:endParaRPr>
          </a:p>
        </p:txBody>
      </p:sp>
      <p:sp>
        <p:nvSpPr>
          <p:cNvPr id="69" name="Titel 1">
            <a:extLst>
              <a:ext uri="{FF2B5EF4-FFF2-40B4-BE49-F238E27FC236}">
                <a16:creationId xmlns:a16="http://schemas.microsoft.com/office/drawing/2014/main" id="{76363C1A-E1F0-415A-ADFE-2849BC1BE333}"/>
              </a:ext>
            </a:extLst>
          </p:cNvPr>
          <p:cNvSpPr txBox="1">
            <a:spLocks/>
          </p:cNvSpPr>
          <p:nvPr/>
        </p:nvSpPr>
        <p:spPr>
          <a:xfrm>
            <a:off x="5768143" y="5407697"/>
            <a:ext cx="3375362" cy="16743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800" cap="small">
                <a:solidFill>
                  <a:srgbClr val="0162AF"/>
                </a:solidFill>
              </a:rPr>
              <a:t>One Factor?</a:t>
            </a:r>
          </a:p>
          <a:p>
            <a:r>
              <a:rPr lang="de-DE" sz="2800" cap="small">
                <a:solidFill>
                  <a:schemeClr val="accent5">
                    <a:lumMod val="75000"/>
                  </a:schemeClr>
                </a:solidFill>
              </a:rPr>
              <a:t>Drop no item</a:t>
            </a:r>
          </a:p>
          <a:p>
            <a:r>
              <a:rPr lang="de-DE" sz="2800" cap="small">
                <a:solidFill>
                  <a:srgbClr val="93C331"/>
                </a:solidFill>
              </a:rPr>
              <a:t>External Validity</a:t>
            </a:r>
            <a:endParaRPr lang="de-DE" sz="2800" cap="small">
              <a:solidFill>
                <a:srgbClr val="DAA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m">
            <a:hlinkClick r:id="" action="ppaction://media"/>
            <a:extLst>
              <a:ext uri="{FF2B5EF4-FFF2-40B4-BE49-F238E27FC236}">
                <a16:creationId xmlns:a16="http://schemas.microsoft.com/office/drawing/2014/main" id="{E7469261-A8E3-4220-988C-04B5EBAE1C3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0235" y="1916748"/>
            <a:ext cx="5775537" cy="4331652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82A5D21-6554-4523-9118-AAC139AA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8" y="241126"/>
            <a:ext cx="8596668" cy="1320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4800" cap="small">
                <a:solidFill>
                  <a:srgbClr val="0162AF"/>
                </a:solidFill>
              </a:rPr>
              <a:t>Does the Opponent Matter?</a:t>
            </a:r>
            <a:endParaRPr lang="de-DE" sz="4800" cap="small" dirty="0">
              <a:solidFill>
                <a:srgbClr val="0162AF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A56487-78B5-4053-9162-038BB317AE3C}"/>
              </a:ext>
            </a:extLst>
          </p:cNvPr>
          <p:cNvSpPr txBox="1">
            <a:spLocks/>
          </p:cNvSpPr>
          <p:nvPr/>
        </p:nvSpPr>
        <p:spPr>
          <a:xfrm>
            <a:off x="3342967" y="1419852"/>
            <a:ext cx="4652952" cy="76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cap="small">
                <a:solidFill>
                  <a:schemeClr val="tx1">
                    <a:lumMod val="75000"/>
                    <a:lumOff val="25000"/>
                  </a:schemeClr>
                </a:solidFill>
              </a:rPr>
              <a:t>Canada vs. New Zealand</a:t>
            </a:r>
            <a:endParaRPr lang="de-DE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2C32A1C-F1A1-42FF-9559-EDA28FD88D20}"/>
              </a:ext>
            </a:extLst>
          </p:cNvPr>
          <p:cNvSpPr txBox="1">
            <a:spLocks/>
          </p:cNvSpPr>
          <p:nvPr/>
        </p:nvSpPr>
        <p:spPr>
          <a:xfrm>
            <a:off x="8808114" y="3429000"/>
            <a:ext cx="3375362" cy="16743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800" cap="small">
                <a:solidFill>
                  <a:srgbClr val="0162AF"/>
                </a:solidFill>
              </a:rPr>
              <a:t>High Fatigue</a:t>
            </a:r>
          </a:p>
          <a:p>
            <a:r>
              <a:rPr lang="de-DE" sz="2800" cap="small">
                <a:solidFill>
                  <a:srgbClr val="93C331"/>
                </a:solidFill>
              </a:rPr>
              <a:t>Low Fatigue</a:t>
            </a:r>
            <a:endParaRPr lang="de-DE" sz="2800" cap="small">
              <a:solidFill>
                <a:srgbClr val="DAA600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81B102B-07E0-4CE0-8EFB-4AD275462516}"/>
              </a:ext>
            </a:extLst>
          </p:cNvPr>
          <p:cNvSpPr/>
          <p:nvPr/>
        </p:nvSpPr>
        <p:spPr>
          <a:xfrm>
            <a:off x="8605520" y="3525520"/>
            <a:ext cx="253298" cy="7416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62AF"/>
              </a:gs>
              <a:gs pos="100000">
                <a:srgbClr val="93C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28">
            <a:extLst>
              <a:ext uri="{FF2B5EF4-FFF2-40B4-BE49-F238E27FC236}">
                <a16:creationId xmlns:a16="http://schemas.microsoft.com/office/drawing/2014/main" id="{606F49F3-FA71-4F30-B7C8-ABF5BB309E18}"/>
              </a:ext>
            </a:extLst>
          </p:cNvPr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5A27DE-481F-4F39-8F19-106D90AA46A9}"/>
              </a:ext>
            </a:extLst>
          </p:cNvPr>
          <p:cNvGrpSpPr/>
          <p:nvPr/>
        </p:nvGrpSpPr>
        <p:grpSpPr>
          <a:xfrm>
            <a:off x="526757" y="937520"/>
            <a:ext cx="9216683" cy="5999614"/>
            <a:chOff x="1801676" y="620512"/>
            <a:chExt cx="8113814" cy="5281698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9658797-B60E-45B1-860D-FEC33FCA9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7" t="5411" b="4726"/>
            <a:stretch/>
          </p:blipFill>
          <p:spPr bwMode="auto">
            <a:xfrm>
              <a:off x="3514690" y="1190767"/>
              <a:ext cx="6400800" cy="447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781F85E-F949-4878-AD6B-9E250299254F}"/>
                </a:ext>
              </a:extLst>
            </p:cNvPr>
            <p:cNvGrpSpPr/>
            <p:nvPr/>
          </p:nvGrpSpPr>
          <p:grpSpPr>
            <a:xfrm>
              <a:off x="1801676" y="1274502"/>
              <a:ext cx="1725802" cy="4203480"/>
              <a:chOff x="3011043" y="1218602"/>
              <a:chExt cx="1725802" cy="4203480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86145FA-419B-432A-9DC1-8FF28A72C85F}"/>
                  </a:ext>
                </a:extLst>
              </p:cNvPr>
              <p:cNvSpPr txBox="1"/>
              <p:nvPr/>
            </p:nvSpPr>
            <p:spPr>
              <a:xfrm>
                <a:off x="3164953" y="1218602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New Zealand</a:t>
                </a: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AC7561F-EC22-4193-94D8-B1FF3C9B8954}"/>
                  </a:ext>
                </a:extLst>
              </p:cNvPr>
              <p:cNvSpPr txBox="1"/>
              <p:nvPr/>
            </p:nvSpPr>
            <p:spPr>
              <a:xfrm>
                <a:off x="3164953" y="1475060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Australia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F7C0252-F551-41DC-B12D-1C019BE9045F}"/>
                  </a:ext>
                </a:extLst>
              </p:cNvPr>
              <p:cNvSpPr txBox="1"/>
              <p:nvPr/>
            </p:nvSpPr>
            <p:spPr>
              <a:xfrm>
                <a:off x="3164953" y="2040763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USA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3321FB5-C527-4248-9B08-22E9FC7561AE}"/>
                  </a:ext>
                </a:extLst>
              </p:cNvPr>
              <p:cNvSpPr txBox="1"/>
              <p:nvPr/>
            </p:nvSpPr>
            <p:spPr>
              <a:xfrm>
                <a:off x="3164953" y="1758788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Canada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1709623-3BC0-4F8E-B9A5-AEED7A9F748D}"/>
                  </a:ext>
                </a:extLst>
              </p:cNvPr>
              <p:cNvSpPr txBox="1"/>
              <p:nvPr/>
            </p:nvSpPr>
            <p:spPr>
              <a:xfrm>
                <a:off x="3164953" y="2314465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Brazil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E5B5839-76A3-4F86-81A6-30628FE0D979}"/>
                  </a:ext>
                </a:extLst>
              </p:cNvPr>
              <p:cNvSpPr txBox="1"/>
              <p:nvPr/>
            </p:nvSpPr>
            <p:spPr>
              <a:xfrm>
                <a:off x="3164953" y="2591464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France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B306268-0D11-4A86-AFD9-D41CA26A2D6A}"/>
                  </a:ext>
                </a:extLst>
              </p:cNvPr>
              <p:cNvSpPr txBox="1"/>
              <p:nvPr/>
            </p:nvSpPr>
            <p:spPr>
              <a:xfrm>
                <a:off x="3164953" y="2860140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England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9C1F71E-A28A-4D5D-84AE-DFAC839F88F8}"/>
                  </a:ext>
                </a:extLst>
              </p:cNvPr>
              <p:cNvSpPr txBox="1"/>
              <p:nvPr/>
            </p:nvSpPr>
            <p:spPr>
              <a:xfrm>
                <a:off x="3164953" y="3142705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Fiji</a:t>
                </a:r>
                <a:endParaRPr lang="de-DE" sz="1400" b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C4599CD-4930-4EB2-AFFC-D74449BCB0AE}"/>
                  </a:ext>
                </a:extLst>
              </p:cNvPr>
              <p:cNvSpPr txBox="1"/>
              <p:nvPr/>
            </p:nvSpPr>
            <p:spPr>
              <a:xfrm>
                <a:off x="3164953" y="3427021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Ireland</a:t>
                </a:r>
                <a:endParaRPr lang="de-DE" sz="1400" b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2CB2F9A-039B-4FD4-9028-8B3B1D487739}"/>
                  </a:ext>
                </a:extLst>
              </p:cNvPr>
              <p:cNvSpPr txBox="1"/>
              <p:nvPr/>
            </p:nvSpPr>
            <p:spPr>
              <a:xfrm>
                <a:off x="3164953" y="3697487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Russia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EB2DA92-1BEE-4C4B-9686-D0B6BAB13FAF}"/>
                  </a:ext>
                </a:extLst>
              </p:cNvPr>
              <p:cNvSpPr txBox="1"/>
              <p:nvPr/>
            </p:nvSpPr>
            <p:spPr>
              <a:xfrm>
                <a:off x="3164953" y="3981208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China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42CBBDBD-4965-41FE-8BA9-6242B65A07DE}"/>
                  </a:ext>
                </a:extLst>
              </p:cNvPr>
              <p:cNvSpPr txBox="1"/>
              <p:nvPr/>
            </p:nvSpPr>
            <p:spPr>
              <a:xfrm>
                <a:off x="3164953" y="4262959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Spain</a:t>
                </a: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6271857B-468E-4DE8-AA4F-6B8F8CA964BC}"/>
                  </a:ext>
                </a:extLst>
              </p:cNvPr>
              <p:cNvSpPr txBox="1"/>
              <p:nvPr/>
            </p:nvSpPr>
            <p:spPr>
              <a:xfrm>
                <a:off x="3164953" y="4536661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Japan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0B2C67F1-03CD-4F3B-801B-9F81038EB4C0}"/>
                  </a:ext>
                </a:extLst>
              </p:cNvPr>
              <p:cNvSpPr txBox="1"/>
              <p:nvPr/>
            </p:nvSpPr>
            <p:spPr>
              <a:xfrm>
                <a:off x="3164953" y="4812988"/>
                <a:ext cx="1571892" cy="33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Wales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D6299C4-F7FC-4631-81BD-523DC917B887}"/>
                  </a:ext>
                </a:extLst>
              </p:cNvPr>
              <p:cNvSpPr txBox="1"/>
              <p:nvPr/>
            </p:nvSpPr>
            <p:spPr>
              <a:xfrm>
                <a:off x="3011043" y="5095411"/>
                <a:ext cx="1725802" cy="32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b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Papua New Guinea</a:t>
                </a:r>
              </a:p>
            </p:txBody>
          </p: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8E6302A-960A-4AA6-A2FC-A239947BE322}"/>
                </a:ext>
              </a:extLst>
            </p:cNvPr>
            <p:cNvSpPr txBox="1"/>
            <p:nvPr/>
          </p:nvSpPr>
          <p:spPr>
            <a:xfrm>
              <a:off x="3527477" y="620512"/>
              <a:ext cx="6388013" cy="67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Attack</a:t>
              </a:r>
              <a:r>
                <a:rPr lang="de-DE" sz="20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 Scores per Team</a:t>
              </a:r>
            </a:p>
            <a:p>
              <a:pPr algn="ctr"/>
              <a:r>
                <a:rPr lang="de-DE" sz="1400" i="1">
                  <a:latin typeface="Calibri Light" panose="020F0302020204030204" pitchFamily="34" charset="0"/>
                  <a:cs typeface="Calibri Light" panose="020F0302020204030204" pitchFamily="34" charset="0"/>
                </a:rPr>
                <a:t>90% Highest Posterior Density </a:t>
              </a:r>
              <a:r>
                <a:rPr lang="de-DE" sz="1400" i="1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from</a:t>
              </a:r>
              <a:r>
                <a:rPr lang="de-DE" sz="1400" i="1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1400" i="1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Bayesian</a:t>
              </a:r>
              <a:r>
                <a:rPr lang="de-DE" sz="1400" i="1">
                  <a:latin typeface="Calibri Light" panose="020F0302020204030204" pitchFamily="34" charset="0"/>
                  <a:cs typeface="Calibri Light" panose="020F0302020204030204" pitchFamily="34" charset="0"/>
                </a:rPr>
                <a:t> MCMC </a:t>
              </a:r>
              <a:r>
                <a:rPr lang="de-DE" sz="1400" i="1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with</a:t>
              </a:r>
              <a:r>
                <a:rPr lang="de-DE" sz="1400" i="1">
                  <a:latin typeface="Calibri Light" panose="020F0302020204030204" pitchFamily="34" charset="0"/>
                  <a:cs typeface="Calibri Light" panose="020F0302020204030204" pitchFamily="34" charset="0"/>
                </a:rPr>
                <a:t> non-informal </a:t>
              </a:r>
              <a:r>
                <a:rPr lang="de-DE" sz="1400" i="1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prior</a:t>
              </a:r>
              <a:endParaRPr lang="de-DE" sz="1400" i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EDBAFF0-B5EB-4359-989C-6D707A2FC2C8}"/>
                </a:ext>
              </a:extLst>
            </p:cNvPr>
            <p:cNvGrpSpPr/>
            <p:nvPr/>
          </p:nvGrpSpPr>
          <p:grpSpPr>
            <a:xfrm>
              <a:off x="4036824" y="1276407"/>
              <a:ext cx="5327238" cy="4153700"/>
              <a:chOff x="5246191" y="1220507"/>
              <a:chExt cx="5327238" cy="4153700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650F75F3-8087-4121-A330-483DC9877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3830"/>
              <a:stretch/>
            </p:blipFill>
            <p:spPr>
              <a:xfrm>
                <a:off x="10213429" y="1220507"/>
                <a:ext cx="360000" cy="275094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C7DFE1C1-E6CE-43F0-B3D9-26A32BF9C3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737"/>
              <a:stretch/>
            </p:blipFill>
            <p:spPr>
              <a:xfrm>
                <a:off x="9348191" y="1502999"/>
                <a:ext cx="360000" cy="255789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26E080CB-5E3F-4314-866E-86C9D1E86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8722" y="1774707"/>
                <a:ext cx="360000" cy="280385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D21B9278-8020-4CA2-9A7D-B84FEA5A5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3309" y="2045419"/>
                <a:ext cx="360000" cy="238879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79A4D22B-81E8-4A09-AD39-E212E0626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11275" y="2325804"/>
                <a:ext cx="360000" cy="267216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C5B85B83-759B-48FB-840E-4D1890302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12805" y="2593921"/>
                <a:ext cx="360000" cy="267216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7FB5B93F-4354-4819-9560-C3453CD11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75" y="3158717"/>
                <a:ext cx="360000" cy="268302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ACCE112F-BF73-442A-A4D5-CE786E853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1975" y="3417638"/>
                <a:ext cx="360000" cy="293945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C5F67573-256C-45F2-B937-90E669B65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1975" y="3727840"/>
                <a:ext cx="360000" cy="252336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31137867-DF77-4727-A31C-FD12EED7E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4457" y="3996433"/>
                <a:ext cx="360000" cy="289346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464335-85AD-4F31-B3CD-9AF84F51A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3823" y="4301322"/>
                <a:ext cx="297521" cy="219084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26C68454-6A50-48DF-B79E-87842B4E7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2247" y="4552675"/>
                <a:ext cx="360000" cy="272621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A6F39126-BF04-43D4-8F66-98AD0C776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6191" y="5118934"/>
                <a:ext cx="360000" cy="255273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F5E85DA-56E9-49EF-9C8F-7CC122658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41743" y="4856938"/>
                <a:ext cx="360000" cy="232500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C5A433D2-5C10-44E1-B76C-BCF46FBC3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04354" y="2908876"/>
                <a:ext cx="360000" cy="220909"/>
              </a:xfrm>
              <a:prstGeom prst="ellipse">
                <a:avLst/>
              </a:prstGeom>
              <a:ln>
                <a:noFill/>
              </a:ln>
              <a:effectLst>
                <a:softEdge rad="6350"/>
              </a:effectLst>
            </p:spPr>
          </p:pic>
        </p:grp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2BF7267F-C5E4-427F-90B2-729BB5170EC5}"/>
                </a:ext>
              </a:extLst>
            </p:cNvPr>
            <p:cNvSpPr txBox="1"/>
            <p:nvPr/>
          </p:nvSpPr>
          <p:spPr>
            <a:xfrm>
              <a:off x="3328873" y="5530276"/>
              <a:ext cx="6388013" cy="37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>
                  <a:latin typeface="Calibri Light" panose="020F0302020204030204" pitchFamily="34" charset="0"/>
                  <a:cs typeface="Calibri Light" panose="020F0302020204030204" pitchFamily="34" charset="0"/>
                </a:rPr>
                <a:t>Highest Posterior Density</a:t>
              </a:r>
            </a:p>
          </p:txBody>
        </p:sp>
      </p:grpSp>
      <p:sp>
        <p:nvSpPr>
          <p:cNvPr id="50" name="Titel 1">
            <a:extLst>
              <a:ext uri="{FF2B5EF4-FFF2-40B4-BE49-F238E27FC236}">
                <a16:creationId xmlns:a16="http://schemas.microsoft.com/office/drawing/2014/main" id="{FDECA11E-C397-4EB8-9578-B5C998798C7C}"/>
              </a:ext>
            </a:extLst>
          </p:cNvPr>
          <p:cNvSpPr txBox="1">
            <a:spLocks/>
          </p:cNvSpPr>
          <p:nvPr/>
        </p:nvSpPr>
        <p:spPr>
          <a:xfrm>
            <a:off x="305128" y="241126"/>
            <a:ext cx="8596668" cy="13208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cap="small">
                <a:solidFill>
                  <a:srgbClr val="0162AF"/>
                </a:solidFill>
              </a:rPr>
              <a:t>Opponent </a:t>
            </a:r>
            <a:r>
              <a:rPr lang="de-DE" sz="4800" cap="small">
                <a:solidFill>
                  <a:srgbClr val="01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de-DE" sz="4800" cap="small">
                <a:solidFill>
                  <a:srgbClr val="0162AF"/>
                </a:solidFill>
              </a:rPr>
              <a:t> Matters!</a:t>
            </a:r>
            <a:endParaRPr lang="de-DE" sz="4800" cap="small" dirty="0">
              <a:solidFill>
                <a:srgbClr val="0162AF"/>
              </a:solidFill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2969EB1-3726-4126-971C-668ADFF9DE26}"/>
              </a:ext>
            </a:extLst>
          </p:cNvPr>
          <p:cNvCxnSpPr>
            <a:cxnSpLocks/>
          </p:cNvCxnSpPr>
          <p:nvPr/>
        </p:nvCxnSpPr>
        <p:spPr>
          <a:xfrm>
            <a:off x="7725281" y="1662137"/>
            <a:ext cx="0" cy="4793106"/>
          </a:xfrm>
          <a:prstGeom prst="line">
            <a:avLst/>
          </a:prstGeom>
          <a:ln w="76200">
            <a:solidFill>
              <a:srgbClr val="93C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el 1">
            <a:extLst>
              <a:ext uri="{FF2B5EF4-FFF2-40B4-BE49-F238E27FC236}">
                <a16:creationId xmlns:a16="http://schemas.microsoft.com/office/drawing/2014/main" id="{E315DB96-31F1-4887-8D6C-4D7DF762ECE3}"/>
              </a:ext>
            </a:extLst>
          </p:cNvPr>
          <p:cNvSpPr txBox="1">
            <a:spLocks/>
          </p:cNvSpPr>
          <p:nvPr/>
        </p:nvSpPr>
        <p:spPr>
          <a:xfrm>
            <a:off x="4207511" y="1805387"/>
            <a:ext cx="2626737" cy="15011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cap="small">
                <a:solidFill>
                  <a:srgbClr val="93C331"/>
                </a:solidFill>
              </a:rPr>
              <a:t>77% Win </a:t>
            </a:r>
          </a:p>
          <a:p>
            <a:pPr algn="ctr"/>
            <a:r>
              <a:rPr lang="de-DE" cap="small">
                <a:solidFill>
                  <a:srgbClr val="93C331"/>
                </a:solidFill>
              </a:rPr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37702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99</Words>
  <Application>Microsoft Office PowerPoint</Application>
  <PresentationFormat>Breitbild</PresentationFormat>
  <Paragraphs>45</Paragraphs>
  <Slides>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Open Sans</vt:lpstr>
      <vt:lpstr>Open Sans Semibold</vt:lpstr>
      <vt:lpstr>Trebuchet MS</vt:lpstr>
      <vt:lpstr>Wingdings 3</vt:lpstr>
      <vt:lpstr>Facette</vt:lpstr>
      <vt:lpstr>Internal Training Load</vt:lpstr>
      <vt:lpstr>Does the Opponent Matter?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Roos</dc:creator>
  <cp:lastModifiedBy>Marvin Schmitt</cp:lastModifiedBy>
  <cp:revision>35</cp:revision>
  <dcterms:created xsi:type="dcterms:W3CDTF">2019-05-04T17:36:35Z</dcterms:created>
  <dcterms:modified xsi:type="dcterms:W3CDTF">2019-05-05T09:28:43Z</dcterms:modified>
</cp:coreProperties>
</file>