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7BDF-C2BF-4F27-BFD8-66C4BEEAE994}" type="datetimeFigureOut">
              <a:rPr lang="it-IT" smtClean="0"/>
              <a:t>05/05/2019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2DE78-06FC-4E93-A68F-CA199BD3271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1453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BDE7-049F-4B04-ACF1-44BDC4899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6869B-201B-4116-BDB3-8926359EE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1C63E-8BEA-4F8A-8DA9-FB4EFF97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73EF-A568-4DE7-91EE-0BC98B88CB37}" type="datetime1">
              <a:rPr lang="it-IT" smtClean="0"/>
              <a:t>05/05/2019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525E1-5299-4397-8C2B-395676C06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4252-D00B-4CA7-B2B9-CC639B8C9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64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2762-3228-42B5-AADF-447E755B4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4A9A0-72BA-4452-B756-064CE6698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7CE4E-7CA9-4D35-A8EA-F6287FAE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A772-6650-49E4-9AF8-1593A95E29CD}" type="datetime1">
              <a:rPr lang="it-IT" smtClean="0"/>
              <a:t>05/05/2019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59F89-D469-441E-95BB-AC0A9016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139E2-1C18-4D67-9BD2-56183D749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65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58BC89-E3A2-4577-A639-2CF7B6FDEF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08C258-2F65-4B7C-84BB-AEA156EC6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36527-6D8A-4FFD-860D-0FE1F5BC9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23F-697F-4618-93EC-DD99AD17068C}" type="datetime1">
              <a:rPr lang="it-IT" smtClean="0"/>
              <a:t>05/05/2019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B8E9-3300-4859-A5DE-48A951D8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D485C-FF66-42BF-AE8F-93348C3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53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F1670-C7FA-42DE-9A30-1522BC55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C0466-DAB7-4580-8551-26410A54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E8F5F-1AFE-4213-9D8A-B817EF24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83FB-FE46-4616-83A3-34084E0483C4}" type="datetime1">
              <a:rPr lang="it-IT" smtClean="0"/>
              <a:t>05/05/2019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CC01A-D59B-4AFC-AD06-3EC5D693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E48EF-5326-440F-9E0E-030956AE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34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F300-3813-4C73-8642-630649DC6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B5CBD-7759-4ACF-AFDB-0DB550B43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2940E-A265-4DEE-BB60-389607EC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19DD-859F-4F72-A26B-67290FD9511D}" type="datetime1">
              <a:rPr lang="it-IT" smtClean="0"/>
              <a:t>05/05/2019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DD017-9C0A-4E63-91FD-186E77A5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AAF2-B791-417E-909E-62001E31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42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1CF60-7321-4FAA-B0BD-B52CF290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562ED-A7D5-4E40-A5BA-874ACD4933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BAB02-17AB-4552-BE31-0412DF40B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24C53-AF0C-427D-AE64-AF30D7CE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0536-2029-4F41-9000-BED9E8D2E0C1}" type="datetime1">
              <a:rPr lang="it-IT" smtClean="0"/>
              <a:t>05/05/2019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D2B1-9AF8-44A5-B594-141F3FF9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0180E-3394-4A80-B786-09A9893DD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89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0119-4432-4FF4-83DB-4D1543DA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B8633-31F3-4ACB-A1D7-063C7D94D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D91B7-7C55-4E36-B35D-59AE83FDC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1AA951-3D74-4D4E-B2A5-021600BC0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2EED14-D85C-407F-9FB1-213E4A394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C7482C-F6AA-496F-B316-9995A1020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F36E-2BE3-439D-9300-760784830A71}" type="datetime1">
              <a:rPr lang="it-IT" smtClean="0"/>
              <a:t>05/05/2019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3FBCC-E8B6-4CFD-9B19-DE79D6B8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EBC066-C4A5-4692-92D1-7DBD5716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29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875F9-E2E6-495F-9B50-46F6DAAC1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E678E2-5942-477F-9FB6-484C1953C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D07B-C070-4882-A4C2-B132179DE438}" type="datetime1">
              <a:rPr lang="it-IT" smtClean="0"/>
              <a:t>05/05/2019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C6F97-24EE-4A1F-927B-1AD95307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66B3F4-F8D3-46F8-AA84-C6C1FA4C5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89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7076F-9CCC-47DC-ABB9-3E9BA966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634-4588-46EB-9377-5B24FCB390D3}" type="datetime1">
              <a:rPr lang="it-IT" smtClean="0"/>
              <a:t>05/05/2019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51976-943C-40DF-B71D-E55CEC6B7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D8A29D-6423-479B-A572-4DA08B8C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86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EFCBC-09D2-46CB-A020-9A278D85C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717D-3C2F-452C-833D-DFDB3850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44B51-5F35-42DF-961B-62B26DBDE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70AD6-1516-448D-9ECC-2DE894D82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C14F-E4AC-43E3-B352-5BAAAFCEAEB6}" type="datetime1">
              <a:rPr lang="it-IT" smtClean="0"/>
              <a:t>05/05/2019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D9BCA-AFC5-4DEB-BC36-BA002E0C9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36339F-DC24-461B-B379-0C56F49D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5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0741-EB90-4BDD-AB9E-1884E7C8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250945-D2BD-4357-BF30-6C8793DA48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AB626-0B60-4E92-A432-1C7E14CE9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4EA1A-C949-4AC0-81EF-21106A7D8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6DF3-F985-48E4-9331-89269E991B0C}" type="datetime1">
              <a:rPr lang="it-IT" smtClean="0"/>
              <a:t>05/05/2019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A7901-29ED-4CE2-8F01-532CBEB37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28A8B-8D63-45C8-888D-BE45B147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34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9E515-3653-45BB-93A6-AF51CE999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88FAB-AEC8-472F-A30E-68AE96F36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8550C-A9CC-4CBF-9D02-1DC6D05DF7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A2F44-1E1F-4DC7-821E-05419694BF50}" type="datetime1">
              <a:rPr lang="it-IT" smtClean="0"/>
              <a:t>05/05/2019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3C402-198F-4A33-B837-DC1E2D80F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8B4DA-C5DA-4CB8-8FBC-606A64D16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81C6E-43DC-467D-9203-D0124DC46BD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25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lin.shinyapps.io/Rugby_flexdashboard2/?fbclid=IwAR3XDRVU4WDmMmsnFzMakVAzBzfs6W5_NWlVwdf2-tmA5JU7ISQUipIW6e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80B70-7087-42C3-8C46-05C88843A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7" y="1518079"/>
            <a:ext cx="4645250" cy="2462533"/>
          </a:xfrm>
        </p:spPr>
        <p:txBody>
          <a:bodyPr anchor="b">
            <a:normAutofit fontScale="90000"/>
          </a:bodyPr>
          <a:lstStyle/>
          <a:p>
            <a:r>
              <a:rPr lang="it-IT" sz="5400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Does Training Intensity Affect Likelihood of Injury?</a:t>
            </a:r>
            <a:endParaRPr lang="it-IT" sz="51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5D7847-02DD-4618-983C-25014FDA5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502317"/>
            <a:ext cx="4645250" cy="1436844"/>
          </a:xfrm>
        </p:spPr>
        <p:txBody>
          <a:bodyPr anchor="t">
            <a:noAutofit/>
          </a:bodyPr>
          <a:lstStyle/>
          <a:p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By Hertie Analysts </a:t>
            </a:r>
          </a:p>
          <a:p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May 2019</a:t>
            </a:r>
          </a:p>
          <a:p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DataFest</a:t>
            </a:r>
          </a:p>
          <a:p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Mannheim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6E202E3D-9A60-470E-987F-3843A4D44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3" y="1687416"/>
            <a:ext cx="3193002" cy="166834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E157-577A-49C5-8B84-3FD0BF0A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83" y="74079"/>
            <a:ext cx="381000" cy="365125"/>
          </a:xfrm>
        </p:spPr>
        <p:txBody>
          <a:bodyPr/>
          <a:lstStyle/>
          <a:p>
            <a:fld id="{BFB81C6E-43DC-467D-9203-D0124DC46BD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31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D2512-ED97-4B0B-A1E7-6919F14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89512" y="6356350"/>
            <a:ext cx="106428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FB81C6E-43DC-467D-9203-D0124DC46BDF}" type="slidenum">
              <a:rPr lang="it-IT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it-IT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44D51021-6A64-4EAA-87D0-DD15AE039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858" y="70452"/>
            <a:ext cx="1523717" cy="796142"/>
          </a:xfrm>
          <a:prstGeom prst="rect">
            <a:avLst/>
          </a:prstGeom>
        </p:spPr>
      </p:pic>
      <p:pic>
        <p:nvPicPr>
          <p:cNvPr id="12" name="Picture 11" descr="A picture containing skiing, fishing&#10;&#10;Description automatically generated">
            <a:extLst>
              <a:ext uri="{FF2B5EF4-FFF2-40B4-BE49-F238E27FC236}">
                <a16:creationId xmlns:a16="http://schemas.microsoft.com/office/drawing/2014/main" id="{E14477CA-7DF6-42A0-BBD9-463146238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672" y="1406975"/>
            <a:ext cx="7227875" cy="449881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9615E1C-BF1C-472C-802A-19F9E7886314}"/>
              </a:ext>
            </a:extLst>
          </p:cNvPr>
          <p:cNvSpPr txBox="1">
            <a:spLocks/>
          </p:cNvSpPr>
          <p:nvPr/>
        </p:nvSpPr>
        <p:spPr>
          <a:xfrm>
            <a:off x="540887" y="724637"/>
            <a:ext cx="3657600" cy="2275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500" dirty="0">
                <a:solidFill>
                  <a:schemeClr val="bg1"/>
                </a:solidFill>
                <a:latin typeface="Arial Narrow" panose="020B0606020202030204" pitchFamily="34" charset="0"/>
              </a:rPr>
              <a:t>There is a common belief that a higher training load can lead to higher injury rates. However, it is also known that training has a protective effect against injury.</a:t>
            </a:r>
            <a:endParaRPr lang="it-IT" sz="2500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1239EFF-F703-4B28-B967-A768ED9FF16E}"/>
              </a:ext>
            </a:extLst>
          </p:cNvPr>
          <p:cNvSpPr txBox="1">
            <a:spLocks/>
          </p:cNvSpPr>
          <p:nvPr/>
        </p:nvSpPr>
        <p:spPr>
          <a:xfrm>
            <a:off x="498348" y="3201618"/>
            <a:ext cx="3657600" cy="454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5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(Gabbett, 2015)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0F2CCF4-4823-4632-8ABA-B74691912170}"/>
              </a:ext>
            </a:extLst>
          </p:cNvPr>
          <p:cNvSpPr txBox="1">
            <a:spLocks/>
          </p:cNvSpPr>
          <p:nvPr/>
        </p:nvSpPr>
        <p:spPr>
          <a:xfrm>
            <a:off x="507226" y="4634145"/>
            <a:ext cx="3657600" cy="1131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Does training intensity affect likelihood of injury?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68691619-0E60-4176-955B-8D304D7E0EE2}"/>
              </a:ext>
            </a:extLst>
          </p:cNvPr>
          <p:cNvSpPr txBox="1">
            <a:spLocks/>
          </p:cNvSpPr>
          <p:nvPr/>
        </p:nvSpPr>
        <p:spPr>
          <a:xfrm>
            <a:off x="498348" y="4059927"/>
            <a:ext cx="3657600" cy="454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5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Research Question: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DD97462-ACA4-41FF-8C79-581CC24BC760}"/>
              </a:ext>
            </a:extLst>
          </p:cNvPr>
          <p:cNvCxnSpPr>
            <a:cxnSpLocks/>
          </p:cNvCxnSpPr>
          <p:nvPr/>
        </p:nvCxnSpPr>
        <p:spPr>
          <a:xfrm>
            <a:off x="1083076" y="3835153"/>
            <a:ext cx="248574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98DA147-5E5E-4DFB-A8B8-348211C14976}"/>
              </a:ext>
            </a:extLst>
          </p:cNvPr>
          <p:cNvSpPr/>
          <p:nvPr/>
        </p:nvSpPr>
        <p:spPr>
          <a:xfrm>
            <a:off x="0" y="-1"/>
            <a:ext cx="4654296" cy="685799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ADCB45B-7354-4D98-950E-A3079E6DB70D}"/>
              </a:ext>
            </a:extLst>
          </p:cNvPr>
          <p:cNvSpPr txBox="1"/>
          <p:nvPr/>
        </p:nvSpPr>
        <p:spPr>
          <a:xfrm>
            <a:off x="4739374" y="1208758"/>
            <a:ext cx="23267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Higher Training Load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FF08D5-43B0-4567-8406-EE027B896A89}"/>
              </a:ext>
            </a:extLst>
          </p:cNvPr>
          <p:cNvSpPr/>
          <p:nvPr/>
        </p:nvSpPr>
        <p:spPr>
          <a:xfrm>
            <a:off x="5654139" y="1632582"/>
            <a:ext cx="1323705" cy="363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1B5F60-F4B2-4962-8A48-3164BE1F9D1F}"/>
              </a:ext>
            </a:extLst>
          </p:cNvPr>
          <p:cNvSpPr/>
          <p:nvPr/>
        </p:nvSpPr>
        <p:spPr>
          <a:xfrm>
            <a:off x="9795888" y="1621378"/>
            <a:ext cx="1323705" cy="363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9A7D0C6-1847-4C52-AA6A-D6D466254B17}"/>
              </a:ext>
            </a:extLst>
          </p:cNvPr>
          <p:cNvSpPr/>
          <p:nvPr/>
        </p:nvSpPr>
        <p:spPr>
          <a:xfrm>
            <a:off x="8772776" y="5047323"/>
            <a:ext cx="1323705" cy="363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5C946993-A2C8-4096-BC74-51EDA989CE7A}"/>
              </a:ext>
            </a:extLst>
          </p:cNvPr>
          <p:cNvSpPr/>
          <p:nvPr/>
        </p:nvSpPr>
        <p:spPr>
          <a:xfrm>
            <a:off x="8567388" y="4832794"/>
            <a:ext cx="487831" cy="423156"/>
          </a:xfrm>
          <a:prstGeom prst="triangle">
            <a:avLst>
              <a:gd name="adj" fmla="val 6757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D2960C-908E-4137-89DC-C368AF3A66B0}"/>
              </a:ext>
            </a:extLst>
          </p:cNvPr>
          <p:cNvSpPr txBox="1"/>
          <p:nvPr/>
        </p:nvSpPr>
        <p:spPr>
          <a:xfrm>
            <a:off x="9901165" y="1208758"/>
            <a:ext cx="22754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Lower Training Load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DE515C4-855A-4E6F-B2AB-09A425A37274}"/>
              </a:ext>
            </a:extLst>
          </p:cNvPr>
          <p:cNvSpPr txBox="1"/>
          <p:nvPr/>
        </p:nvSpPr>
        <p:spPr>
          <a:xfrm>
            <a:off x="8505242" y="5283354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Injury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4FAE12-51D7-47A4-9675-E7A67FF2F46E}"/>
              </a:ext>
            </a:extLst>
          </p:cNvPr>
          <p:cNvSpPr txBox="1"/>
          <p:nvPr/>
        </p:nvSpPr>
        <p:spPr>
          <a:xfrm>
            <a:off x="4757471" y="5978900"/>
            <a:ext cx="7309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  <a:cs typeface="Times New Roman" panose="02020603050405020304" pitchFamily="18" charset="0"/>
              </a:rPr>
              <a:t>The response variable injury was created as a dummy, using the variables «Pain» and «Training» as proxies. 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7BE7378-8CEC-49A9-A8FF-AC54DF7D4F3B}"/>
              </a:ext>
            </a:extLst>
          </p:cNvPr>
          <p:cNvCxnSpPr>
            <a:cxnSpLocks/>
          </p:cNvCxnSpPr>
          <p:nvPr/>
        </p:nvCxnSpPr>
        <p:spPr>
          <a:xfrm flipH="1">
            <a:off x="9184961" y="5520579"/>
            <a:ext cx="466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C3CF32F-E796-4D54-ACF1-7C8023A0C058}"/>
              </a:ext>
            </a:extLst>
          </p:cNvPr>
          <p:cNvSpPr txBox="1"/>
          <p:nvPr/>
        </p:nvSpPr>
        <p:spPr>
          <a:xfrm>
            <a:off x="9474346" y="5315785"/>
            <a:ext cx="2732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  <a:cs typeface="Times New Roman" panose="02020603050405020304" pitchFamily="18" charset="0"/>
              </a:rPr>
              <a:t>Pain = Yes &amp; Training = No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8FC95B1-C149-462E-9896-E72570CDF9B2}"/>
              </a:ext>
            </a:extLst>
          </p:cNvPr>
          <p:cNvCxnSpPr>
            <a:cxnSpLocks/>
          </p:cNvCxnSpPr>
          <p:nvPr/>
        </p:nvCxnSpPr>
        <p:spPr>
          <a:xfrm>
            <a:off x="5584054" y="1985363"/>
            <a:ext cx="2663301" cy="32705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13AEA0A-910A-47CD-AC5C-1F98A7231589}"/>
              </a:ext>
            </a:extLst>
          </p:cNvPr>
          <p:cNvCxnSpPr>
            <a:cxnSpLocks/>
          </p:cNvCxnSpPr>
          <p:nvPr/>
        </p:nvCxnSpPr>
        <p:spPr>
          <a:xfrm flipH="1">
            <a:off x="8534370" y="1996567"/>
            <a:ext cx="2678127" cy="32837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45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CEFAA-9A59-478A-9347-F4B7CACC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1C6E-43DC-467D-9203-D0124DC46BDF}" type="slidenum">
              <a:rPr lang="it-IT" smtClean="0"/>
              <a:t>3</a:t>
            </a:fld>
            <a:endParaRPr lang="it-IT" dirty="0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1815C54B-5A3D-495C-9AA2-19E3358E4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" y="70452"/>
            <a:ext cx="1523717" cy="7961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5269F25-5E51-45FE-A8B1-F3DDD73A7A0C}"/>
              </a:ext>
            </a:extLst>
          </p:cNvPr>
          <p:cNvSpPr txBox="1"/>
          <p:nvPr/>
        </p:nvSpPr>
        <p:spPr>
          <a:xfrm>
            <a:off x="182387" y="6533630"/>
            <a:ext cx="1200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latin typeface="Arial Narrow" panose="020B0606020202030204" pitchFamily="34" charset="0"/>
                <a:cs typeface="Times New Roman" panose="02020603050405020304" pitchFamily="18" charset="0"/>
                <a:hlinkClick r:id="rId3"/>
              </a:rPr>
              <a:t>https://lilin.shinyapps.io/Rugby_flexdashboard2/?fbclid=IwAR3XDRVU4WDmMmsnFzMakVAzBzfs6W5_NWlVwdf2-tmA5JU7ISQUipIW6ek</a:t>
            </a:r>
            <a:r>
              <a:rPr lang="it-IT" sz="1000" dirty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4BB104-EA1C-4622-820A-73215AE665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78" y="572038"/>
            <a:ext cx="10758371" cy="5784312"/>
          </a:xfrm>
        </p:spPr>
      </p:pic>
    </p:spTree>
    <p:extLst>
      <p:ext uri="{BB962C8B-B14F-4D97-AF65-F5344CB8AC3E}">
        <p14:creationId xmlns:p14="http://schemas.microsoft.com/office/powerpoint/2010/main" val="103831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6A5B18-B2F9-4136-82D8-DBD3BFB0C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649" y="1298978"/>
            <a:ext cx="7341926" cy="441972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D2512-ED97-4B0B-A1E7-6919F14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89512" y="6356350"/>
            <a:ext cx="106428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FB81C6E-43DC-467D-9203-D0124DC46BDF}" type="slidenum">
              <a:rPr lang="it-IT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it-IT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8F9BDFC-A89E-4440-849F-CEC84983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29660"/>
            <a:ext cx="3117850" cy="499533"/>
          </a:xfrm>
        </p:spPr>
        <p:txBody>
          <a:bodyPr anchor="b">
            <a:normAutofit/>
          </a:bodyPr>
          <a:lstStyle/>
          <a:p>
            <a:pPr algn="ctr"/>
            <a:r>
              <a:rPr lang="it-IT" sz="2500" dirty="0">
                <a:solidFill>
                  <a:schemeClr val="bg1"/>
                </a:solidFill>
                <a:latin typeface="Arial Narrow" panose="020B0606020202030204" pitchFamily="34" charset="0"/>
              </a:rPr>
              <a:t>Key Finding:</a:t>
            </a:r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44D51021-6A64-4EAA-87D0-DD15AE039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858" y="70452"/>
            <a:ext cx="1523717" cy="796142"/>
          </a:xfrm>
          <a:prstGeom prst="rect">
            <a:avLst/>
          </a:prstGeom>
        </p:spPr>
      </p:pic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D840FE5F-A71B-4955-8561-BB45DA05E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4789"/>
            <a:ext cx="4654296" cy="8494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500" dirty="0">
                <a:solidFill>
                  <a:schemeClr val="bg1"/>
                </a:solidFill>
                <a:latin typeface="Arial Narrow" panose="020B0606020202030204" pitchFamily="34" charset="0"/>
              </a:rPr>
              <a:t>The likelihood of getting injured is lowest when ACL is around 1.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9B9E10-D9C3-46BF-8EC9-77C99419E0BA}"/>
              </a:ext>
            </a:extLst>
          </p:cNvPr>
          <p:cNvSpPr/>
          <p:nvPr/>
        </p:nvSpPr>
        <p:spPr>
          <a:xfrm>
            <a:off x="0" y="-1"/>
            <a:ext cx="4654296" cy="685799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CF233F5-FC1A-448E-90DC-A636EA5DBD33}"/>
              </a:ext>
            </a:extLst>
          </p:cNvPr>
          <p:cNvSpPr txBox="1">
            <a:spLocks/>
          </p:cNvSpPr>
          <p:nvPr/>
        </p:nvSpPr>
        <p:spPr>
          <a:xfrm>
            <a:off x="828675" y="2214856"/>
            <a:ext cx="3117850" cy="499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500" dirty="0">
                <a:solidFill>
                  <a:schemeClr val="bg1"/>
                </a:solidFill>
                <a:latin typeface="Arial Narrow" panose="020B0606020202030204" pitchFamily="34" charset="0"/>
              </a:rPr>
              <a:t>Recommendation: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EAB68976-EA35-40C5-B20A-01B38AE2F0B3}"/>
              </a:ext>
            </a:extLst>
          </p:cNvPr>
          <p:cNvSpPr txBox="1">
            <a:spLocks/>
          </p:cNvSpPr>
          <p:nvPr/>
        </p:nvSpPr>
        <p:spPr>
          <a:xfrm>
            <a:off x="0" y="2771869"/>
            <a:ext cx="4654296" cy="1658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500" dirty="0">
                <a:solidFill>
                  <a:schemeClr val="bg1"/>
                </a:solidFill>
                <a:latin typeface="Arial Narrow" panose="020B0606020202030204" pitchFamily="34" charset="0"/>
              </a:rPr>
              <a:t>The best way to minimize the likelihood of getting injured is to have a consistent training load.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202ABFB-AF6D-49BC-9D17-F0086B18623D}"/>
              </a:ext>
            </a:extLst>
          </p:cNvPr>
          <p:cNvSpPr txBox="1">
            <a:spLocks/>
          </p:cNvSpPr>
          <p:nvPr/>
        </p:nvSpPr>
        <p:spPr>
          <a:xfrm>
            <a:off x="768223" y="4275953"/>
            <a:ext cx="3117850" cy="499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500" dirty="0">
                <a:solidFill>
                  <a:schemeClr val="bg1"/>
                </a:solidFill>
                <a:latin typeface="Arial Narrow" panose="020B0606020202030204" pitchFamily="34" charset="0"/>
              </a:rPr>
              <a:t>Outliers: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A9ED9DD1-0457-41ED-BDB3-9E09B4F05E8E}"/>
              </a:ext>
            </a:extLst>
          </p:cNvPr>
          <p:cNvSpPr txBox="1">
            <a:spLocks/>
          </p:cNvSpPr>
          <p:nvPr/>
        </p:nvSpPr>
        <p:spPr>
          <a:xfrm>
            <a:off x="36986" y="4761952"/>
            <a:ext cx="4654296" cy="1658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500" dirty="0">
                <a:solidFill>
                  <a:schemeClr val="bg1"/>
                </a:solidFill>
                <a:latin typeface="Arial Narrow" panose="020B0606020202030204" pitchFamily="34" charset="0"/>
              </a:rPr>
              <a:t>The outliers (ACL&gt;3) show the increased training in August ahead of the beginning of the season at the end of October.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5BC60F3-9895-4FBF-8159-D83D5B79A957}"/>
              </a:ext>
            </a:extLst>
          </p:cNvPr>
          <p:cNvCxnSpPr>
            <a:cxnSpLocks/>
          </p:cNvCxnSpPr>
          <p:nvPr/>
        </p:nvCxnSpPr>
        <p:spPr>
          <a:xfrm>
            <a:off x="8137794" y="3888416"/>
            <a:ext cx="177353" cy="541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145F9AD-7AA5-4863-B88F-D273BC1BBF18}"/>
              </a:ext>
            </a:extLst>
          </p:cNvPr>
          <p:cNvCxnSpPr>
            <a:cxnSpLocks/>
          </p:cNvCxnSpPr>
          <p:nvPr/>
        </p:nvCxnSpPr>
        <p:spPr>
          <a:xfrm>
            <a:off x="9881117" y="3888416"/>
            <a:ext cx="177353" cy="541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ED0D96-6B58-4638-B413-CA98534375B2}"/>
              </a:ext>
            </a:extLst>
          </p:cNvPr>
          <p:cNvCxnSpPr>
            <a:cxnSpLocks/>
          </p:cNvCxnSpPr>
          <p:nvPr/>
        </p:nvCxnSpPr>
        <p:spPr>
          <a:xfrm>
            <a:off x="11624440" y="3888416"/>
            <a:ext cx="177353" cy="541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2C6509E-1958-417E-9206-713B38968070}"/>
              </a:ext>
            </a:extLst>
          </p:cNvPr>
          <p:cNvCxnSpPr>
            <a:cxnSpLocks/>
          </p:cNvCxnSpPr>
          <p:nvPr/>
        </p:nvCxnSpPr>
        <p:spPr>
          <a:xfrm>
            <a:off x="11601177" y="2047718"/>
            <a:ext cx="177353" cy="541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A54108BF-63F9-4CBC-984C-69CBF3DD0F7A}"/>
              </a:ext>
            </a:extLst>
          </p:cNvPr>
          <p:cNvSpPr/>
          <p:nvPr/>
        </p:nvSpPr>
        <p:spPr>
          <a:xfrm>
            <a:off x="7199589" y="2579488"/>
            <a:ext cx="443883" cy="38476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8D76867-28F0-4DDA-B553-1B0D95F15C7A}"/>
              </a:ext>
            </a:extLst>
          </p:cNvPr>
          <p:cNvSpPr/>
          <p:nvPr/>
        </p:nvSpPr>
        <p:spPr>
          <a:xfrm>
            <a:off x="8852317" y="2651986"/>
            <a:ext cx="443883" cy="38476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ABD74BE-395A-4261-ACD4-AA823C17CF24}"/>
              </a:ext>
            </a:extLst>
          </p:cNvPr>
          <p:cNvSpPr/>
          <p:nvPr/>
        </p:nvSpPr>
        <p:spPr>
          <a:xfrm>
            <a:off x="10584944" y="2582444"/>
            <a:ext cx="443883" cy="38476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32F8F8A-747D-4FE1-B8AA-B506913915CE}"/>
              </a:ext>
            </a:extLst>
          </p:cNvPr>
          <p:cNvSpPr/>
          <p:nvPr/>
        </p:nvSpPr>
        <p:spPr>
          <a:xfrm>
            <a:off x="7165758" y="4517133"/>
            <a:ext cx="408373" cy="37594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262E63C-D3B9-404E-891F-67D707DA8C85}"/>
              </a:ext>
            </a:extLst>
          </p:cNvPr>
          <p:cNvSpPr/>
          <p:nvPr/>
        </p:nvSpPr>
        <p:spPr>
          <a:xfrm>
            <a:off x="8915940" y="4525719"/>
            <a:ext cx="408373" cy="37594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901EE98-1339-40CA-9844-1223539D8813}"/>
              </a:ext>
            </a:extLst>
          </p:cNvPr>
          <p:cNvSpPr/>
          <p:nvPr/>
        </p:nvSpPr>
        <p:spPr>
          <a:xfrm>
            <a:off x="10610908" y="4573979"/>
            <a:ext cx="408373" cy="37594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92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4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186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Office Theme</vt:lpstr>
      <vt:lpstr>Does Training Intensity Affect Likelihood of Injury?</vt:lpstr>
      <vt:lpstr>PowerPoint Presentation</vt:lpstr>
      <vt:lpstr>PowerPoint Presentation</vt:lpstr>
      <vt:lpstr>Key Finding: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Training-Injury Prevention Paradox</dc:title>
  <dc:creator>Giuliani, Andrea</dc:creator>
  <cp:lastModifiedBy>Giuliani, Andrea</cp:lastModifiedBy>
  <cp:revision>21</cp:revision>
  <dcterms:created xsi:type="dcterms:W3CDTF">2019-05-04T16:31:09Z</dcterms:created>
  <dcterms:modified xsi:type="dcterms:W3CDTF">2019-05-05T09:03:12Z</dcterms:modified>
</cp:coreProperties>
</file>