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0.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3" r:id="rId1"/>
  </p:sldMasterIdLst>
  <p:notesMasterIdLst>
    <p:notesMasterId r:id="rId8"/>
  </p:notesMasterIdLst>
  <p:handoutMasterIdLst>
    <p:handoutMasterId r:id="rId9"/>
  </p:handoutMasterIdLst>
  <p:sldIdLst>
    <p:sldId id="256" r:id="rId2"/>
    <p:sldId id="314" r:id="rId3"/>
    <p:sldId id="313" r:id="rId4"/>
    <p:sldId id="316" r:id="rId5"/>
    <p:sldId id="315" r:id="rId6"/>
    <p:sldId id="288" r:id="rId7"/>
  </p:sldIdLst>
  <p:sldSz cx="9906000" cy="6858000" type="A4"/>
  <p:notesSz cx="6743700" cy="9893300"/>
  <p:custDataLst>
    <p:tags r:id="rId10"/>
  </p:custDataLst>
  <p:defaultTex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6322"/>
    <a:srgbClr val="03BD9E"/>
    <a:srgbClr val="009AD0"/>
    <a:srgbClr val="FF5050"/>
    <a:srgbClr val="FDB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04" autoAdjust="0"/>
    <p:restoredTop sz="94585" autoAdjust="0"/>
  </p:normalViewPr>
  <p:slideViewPr>
    <p:cSldViewPr snapToGrid="0">
      <p:cViewPr>
        <p:scale>
          <a:sx n="100" d="100"/>
          <a:sy n="100" d="100"/>
        </p:scale>
        <p:origin x="-1548" y="-234"/>
      </p:cViewPr>
      <p:guideLst>
        <p:guide orient="horz" pos="2337"/>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408299809897"/>
          <c:y val="5.9518620389043229E-2"/>
          <c:w val="0.87259588193446169"/>
          <c:h val="0.7539345549778691"/>
        </c:manualLayout>
      </c:layout>
      <c:barChart>
        <c:barDir val="col"/>
        <c:grouping val="clustered"/>
        <c:varyColors val="0"/>
        <c:ser>
          <c:idx val="0"/>
          <c:order val="0"/>
          <c:tx>
            <c:strRef>
              <c:f>Tabelle1!$B$1</c:f>
              <c:strCache>
                <c:ptCount val="1"/>
                <c:pt idx="0">
                  <c:v>Likelihood to use Navigation</c:v>
                </c:pt>
              </c:strCache>
            </c:strRef>
          </c:tx>
          <c:spPr>
            <a:solidFill>
              <a:schemeClr val="accent4"/>
            </a:solidFill>
          </c:spPr>
          <c:invertIfNegative val="0"/>
          <c:dPt>
            <c:idx val="2"/>
            <c:invertIfNegative val="0"/>
            <c:bubble3D val="0"/>
            <c:spPr>
              <a:solidFill>
                <a:schemeClr val="accent4"/>
              </a:solidFill>
            </c:spPr>
          </c:dPt>
          <c:cat>
            <c:strRef>
              <c:f>Tabelle1!$A$2:$A$5</c:f>
              <c:strCache>
                <c:ptCount val="4"/>
                <c:pt idx="0">
                  <c:v>No Travel</c:v>
                </c:pt>
                <c:pt idx="1">
                  <c:v>Walking Speed</c:v>
                </c:pt>
                <c:pt idx="2">
                  <c:v>5-50 km/h</c:v>
                </c:pt>
                <c:pt idx="3">
                  <c:v>50 km/h</c:v>
                </c:pt>
              </c:strCache>
            </c:strRef>
          </c:cat>
          <c:val>
            <c:numRef>
              <c:f>Tabelle1!$B$2:$B$5</c:f>
              <c:numCache>
                <c:formatCode>0%</c:formatCode>
                <c:ptCount val="4"/>
                <c:pt idx="0">
                  <c:v>0.02</c:v>
                </c:pt>
                <c:pt idx="1">
                  <c:v>1.54E-2</c:v>
                </c:pt>
                <c:pt idx="2">
                  <c:v>3.32E-2</c:v>
                </c:pt>
                <c:pt idx="3">
                  <c:v>3.9199999999999999E-2</c:v>
                </c:pt>
              </c:numCache>
            </c:numRef>
          </c:val>
        </c:ser>
        <c:dLbls>
          <c:showLegendKey val="0"/>
          <c:showVal val="0"/>
          <c:showCatName val="0"/>
          <c:showSerName val="0"/>
          <c:showPercent val="0"/>
          <c:showBubbleSize val="0"/>
        </c:dLbls>
        <c:gapWidth val="150"/>
        <c:axId val="160868224"/>
        <c:axId val="161564160"/>
      </c:barChart>
      <c:catAx>
        <c:axId val="160868224"/>
        <c:scaling>
          <c:orientation val="minMax"/>
        </c:scaling>
        <c:delete val="0"/>
        <c:axPos val="b"/>
        <c:majorTickMark val="out"/>
        <c:minorTickMark val="none"/>
        <c:tickLblPos val="nextTo"/>
        <c:txPr>
          <a:bodyPr/>
          <a:lstStyle/>
          <a:p>
            <a:pPr>
              <a:defRPr sz="1100"/>
            </a:pPr>
            <a:endParaRPr lang="de-DE"/>
          </a:p>
        </c:txPr>
        <c:crossAx val="161564160"/>
        <c:crosses val="autoZero"/>
        <c:auto val="1"/>
        <c:lblAlgn val="ctr"/>
        <c:lblOffset val="100"/>
        <c:noMultiLvlLbl val="0"/>
      </c:catAx>
      <c:valAx>
        <c:axId val="161564160"/>
        <c:scaling>
          <c:orientation val="minMax"/>
        </c:scaling>
        <c:delete val="0"/>
        <c:axPos val="l"/>
        <c:numFmt formatCode="0%" sourceLinked="1"/>
        <c:majorTickMark val="out"/>
        <c:minorTickMark val="none"/>
        <c:tickLblPos val="nextTo"/>
        <c:txPr>
          <a:bodyPr/>
          <a:lstStyle/>
          <a:p>
            <a:pPr>
              <a:defRPr sz="1200"/>
            </a:pPr>
            <a:endParaRPr lang="de-DE"/>
          </a:p>
        </c:txPr>
        <c:crossAx val="16086822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411806553831"/>
          <c:y val="6.2804850711079982E-2"/>
          <c:w val="0.87259588193446169"/>
          <c:h val="0.7539345549778691"/>
        </c:manualLayout>
      </c:layout>
      <c:barChart>
        <c:barDir val="col"/>
        <c:grouping val="clustered"/>
        <c:varyColors val="0"/>
        <c:ser>
          <c:idx val="0"/>
          <c:order val="0"/>
          <c:tx>
            <c:strRef>
              <c:f>Tabelle1!$B$1</c:f>
              <c:strCache>
                <c:ptCount val="1"/>
                <c:pt idx="0">
                  <c:v>Datenreihe 1</c:v>
                </c:pt>
              </c:strCache>
            </c:strRef>
          </c:tx>
          <c:spPr>
            <a:solidFill>
              <a:schemeClr val="accent4"/>
            </a:solidFill>
          </c:spPr>
          <c:invertIfNegative val="0"/>
          <c:dPt>
            <c:idx val="2"/>
            <c:invertIfNegative val="0"/>
            <c:bubble3D val="0"/>
            <c:spPr>
              <a:solidFill>
                <a:schemeClr val="accent3"/>
              </a:solidFill>
            </c:spPr>
          </c:dPt>
          <c:cat>
            <c:strRef>
              <c:f>Tabelle1!$A$2:$A$6</c:f>
              <c:strCache>
                <c:ptCount val="5"/>
                <c:pt idx="0">
                  <c:v>Age</c:v>
                </c:pt>
                <c:pt idx="1">
                  <c:v>Employment</c:v>
                </c:pt>
                <c:pt idx="2">
                  <c:v>Speed Cluster</c:v>
                </c:pt>
                <c:pt idx="3">
                  <c:v>Device</c:v>
                </c:pt>
                <c:pt idx="4">
                  <c:v>Gender</c:v>
                </c:pt>
              </c:strCache>
            </c:strRef>
          </c:cat>
          <c:val>
            <c:numRef>
              <c:f>Tabelle1!$B$2:$B$6</c:f>
              <c:numCache>
                <c:formatCode>General</c:formatCode>
                <c:ptCount val="5"/>
                <c:pt idx="0">
                  <c:v>54</c:v>
                </c:pt>
                <c:pt idx="1">
                  <c:v>25</c:v>
                </c:pt>
                <c:pt idx="2">
                  <c:v>10</c:v>
                </c:pt>
                <c:pt idx="3">
                  <c:v>6</c:v>
                </c:pt>
                <c:pt idx="4">
                  <c:v>5</c:v>
                </c:pt>
              </c:numCache>
            </c:numRef>
          </c:val>
        </c:ser>
        <c:dLbls>
          <c:showLegendKey val="0"/>
          <c:showVal val="0"/>
          <c:showCatName val="0"/>
          <c:showSerName val="0"/>
          <c:showPercent val="0"/>
          <c:showBubbleSize val="0"/>
        </c:dLbls>
        <c:gapWidth val="150"/>
        <c:axId val="153001984"/>
        <c:axId val="153004672"/>
      </c:barChart>
      <c:catAx>
        <c:axId val="153001984"/>
        <c:scaling>
          <c:orientation val="minMax"/>
        </c:scaling>
        <c:delete val="0"/>
        <c:axPos val="b"/>
        <c:majorTickMark val="out"/>
        <c:minorTickMark val="none"/>
        <c:tickLblPos val="nextTo"/>
        <c:txPr>
          <a:bodyPr/>
          <a:lstStyle/>
          <a:p>
            <a:pPr>
              <a:defRPr sz="1100"/>
            </a:pPr>
            <a:endParaRPr lang="de-DE"/>
          </a:p>
        </c:txPr>
        <c:crossAx val="153004672"/>
        <c:crosses val="autoZero"/>
        <c:auto val="1"/>
        <c:lblAlgn val="ctr"/>
        <c:lblOffset val="100"/>
        <c:noMultiLvlLbl val="0"/>
      </c:catAx>
      <c:valAx>
        <c:axId val="153004672"/>
        <c:scaling>
          <c:orientation val="minMax"/>
        </c:scaling>
        <c:delete val="0"/>
        <c:axPos val="l"/>
        <c:numFmt formatCode="General" sourceLinked="1"/>
        <c:majorTickMark val="out"/>
        <c:minorTickMark val="none"/>
        <c:tickLblPos val="nextTo"/>
        <c:txPr>
          <a:bodyPr/>
          <a:lstStyle/>
          <a:p>
            <a:pPr>
              <a:defRPr sz="1200"/>
            </a:pPr>
            <a:endParaRPr lang="de-DE"/>
          </a:p>
        </c:txPr>
        <c:crossAx val="153001984"/>
        <c:crosses val="autoZero"/>
        <c:crossBetween val="between"/>
        <c:majorUnit val="20"/>
      </c:valAx>
    </c:plotArea>
    <c:plotVisOnly val="1"/>
    <c:dispBlanksAs val="gap"/>
    <c:showDLblsOverMax val="0"/>
  </c:chart>
  <c:txPr>
    <a:bodyPr/>
    <a:lstStyle/>
    <a:p>
      <a:pPr>
        <a:defRPr sz="1800"/>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775" cy="4937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9843" y="0"/>
            <a:ext cx="2922775" cy="493733"/>
          </a:xfrm>
          <a:prstGeom prst="rect">
            <a:avLst/>
          </a:prstGeom>
        </p:spPr>
        <p:txBody>
          <a:bodyPr vert="horz" lIns="91440" tIns="45720" rIns="91440" bIns="45720" rtlCol="0"/>
          <a:lstStyle>
            <a:lvl1pPr algn="r">
              <a:defRPr sz="1200"/>
            </a:lvl1pPr>
          </a:lstStyle>
          <a:p>
            <a:fld id="{B9A0F207-1DBB-4A30-B5F3-233213BB324B}" type="datetimeFigureOut">
              <a:rPr lang="en-US" smtClean="0"/>
              <a:t>3/22/2015</a:t>
            </a:fld>
            <a:endParaRPr lang="en-US"/>
          </a:p>
        </p:txBody>
      </p:sp>
      <p:sp>
        <p:nvSpPr>
          <p:cNvPr id="4" name="Footer Placeholder 3"/>
          <p:cNvSpPr>
            <a:spLocks noGrp="1"/>
          </p:cNvSpPr>
          <p:nvPr>
            <p:ph type="ftr" sz="quarter" idx="2"/>
          </p:nvPr>
        </p:nvSpPr>
        <p:spPr>
          <a:xfrm>
            <a:off x="0" y="9397239"/>
            <a:ext cx="2922775" cy="4937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9843" y="9397239"/>
            <a:ext cx="2922775" cy="493733"/>
          </a:xfrm>
          <a:prstGeom prst="rect">
            <a:avLst/>
          </a:prstGeom>
        </p:spPr>
        <p:txBody>
          <a:bodyPr vert="horz" lIns="91440" tIns="45720" rIns="91440" bIns="45720" rtlCol="0" anchor="b"/>
          <a:lstStyle>
            <a:lvl1pPr algn="r">
              <a:defRPr sz="1200"/>
            </a:lvl1pPr>
          </a:lstStyle>
          <a:p>
            <a:fld id="{1C9BFB14-573C-471D-84DD-9E66BFDDA1CB}" type="slidenum">
              <a:rPr lang="en-US" smtClean="0"/>
              <a:t>‹Nr.›</a:t>
            </a:fld>
            <a:endParaRPr lang="en-US"/>
          </a:p>
        </p:txBody>
      </p:sp>
    </p:spTree>
    <p:extLst>
      <p:ext uri="{BB962C8B-B14F-4D97-AF65-F5344CB8AC3E}">
        <p14:creationId xmlns:p14="http://schemas.microsoft.com/office/powerpoint/2010/main" val="190578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775" cy="493733"/>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19843" y="0"/>
            <a:ext cx="2922775" cy="493733"/>
          </a:xfrm>
          <a:prstGeom prst="rect">
            <a:avLst/>
          </a:prstGeom>
        </p:spPr>
        <p:txBody>
          <a:bodyPr vert="horz" lIns="91440" tIns="45720" rIns="91440" bIns="45720" rtlCol="0"/>
          <a:lstStyle>
            <a:lvl1pPr algn="r">
              <a:defRPr sz="1200"/>
            </a:lvl1pPr>
          </a:lstStyle>
          <a:p>
            <a:fld id="{16704093-D486-4495-AEFF-A128A53D3F80}" type="datetimeFigureOut">
              <a:rPr lang="de-DE" smtClean="0"/>
              <a:t>22.03.2015</a:t>
            </a:fld>
            <a:endParaRPr lang="de-DE"/>
          </a:p>
        </p:txBody>
      </p:sp>
      <p:sp>
        <p:nvSpPr>
          <p:cNvPr id="4" name="Slide Image Placeholder 3"/>
          <p:cNvSpPr>
            <a:spLocks noGrp="1" noRot="1" noChangeAspect="1"/>
          </p:cNvSpPr>
          <p:nvPr>
            <p:ph type="sldImg" idx="2"/>
          </p:nvPr>
        </p:nvSpPr>
        <p:spPr>
          <a:xfrm>
            <a:off x="693738" y="742950"/>
            <a:ext cx="5356225" cy="3709988"/>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4154" y="4699784"/>
            <a:ext cx="5395393" cy="44505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397239"/>
            <a:ext cx="2922775" cy="493733"/>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19843" y="9397239"/>
            <a:ext cx="2922775" cy="493733"/>
          </a:xfrm>
          <a:prstGeom prst="rect">
            <a:avLst/>
          </a:prstGeom>
        </p:spPr>
        <p:txBody>
          <a:bodyPr vert="horz" lIns="91440" tIns="45720" rIns="91440" bIns="45720" rtlCol="0" anchor="b"/>
          <a:lstStyle>
            <a:lvl1pPr algn="r">
              <a:defRPr sz="1200"/>
            </a:lvl1pPr>
          </a:lstStyle>
          <a:p>
            <a:fld id="{D7318A1B-38E5-45DE-9BE8-5B6A5FF3FE05}" type="slidenum">
              <a:rPr lang="de-DE" smtClean="0"/>
              <a:t>‹Nr.›</a:t>
            </a:fld>
            <a:endParaRPr lang="de-DE"/>
          </a:p>
        </p:txBody>
      </p:sp>
    </p:spTree>
    <p:extLst>
      <p:ext uri="{BB962C8B-B14F-4D97-AF65-F5344CB8AC3E}">
        <p14:creationId xmlns:p14="http://schemas.microsoft.com/office/powerpoint/2010/main" val="143691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‹Nr.›</a:t>
            </a:fld>
            <a:endParaRPr lang="en-US" dirty="0">
              <a:latin typeface="+mn-lt"/>
            </a:endParaRPr>
          </a:p>
        </p:txBody>
      </p:sp>
      <p:sp>
        <p:nvSpPr>
          <p:cNvPr id="4"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de-DE" dirty="0">
              <a:latin typeface="+mn-lt"/>
            </a:endParaRPr>
          </a:p>
        </p:txBody>
      </p:sp>
      <p:sp>
        <p:nvSpPr>
          <p:cNvPr id="2" name="Title 1"/>
          <p:cNvSpPr>
            <a:spLocks noGrp="1"/>
          </p:cNvSpPr>
          <p:nvPr>
            <p:ph type="title"/>
          </p:nvPr>
        </p:nvSpPr>
        <p:spPr>
          <a:xfrm>
            <a:off x="738000" y="720000"/>
            <a:ext cx="8535988" cy="747897"/>
          </a:xfrm>
        </p:spPr>
        <p:txBody>
          <a:bodyPr/>
          <a:lstStyle>
            <a:lvl1pPr>
              <a:tabLst>
                <a:tab pos="1252538" algn="l"/>
              </a:tabLst>
              <a:defRPr>
                <a:latin typeface="+mj-lt"/>
                <a:sym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7804288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‹Nr.›</a:t>
            </a:fld>
            <a:endParaRPr lang="en-US" dirty="0">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de-DE" dirty="0">
              <a:latin typeface="+mn-lt"/>
            </a:endParaRPr>
          </a:p>
        </p:txBody>
      </p:sp>
      <p:sp>
        <p:nvSpPr>
          <p:cNvPr id="4" name="Text Placeholder 3"/>
          <p:cNvSpPr>
            <a:spLocks noGrp="1"/>
          </p:cNvSpPr>
          <p:nvPr>
            <p:ph type="body" sz="quarter" idx="12" hasCustomPrompt="1"/>
          </p:nvPr>
        </p:nvSpPr>
        <p:spPr>
          <a:xfrm>
            <a:off x="738000" y="1710000"/>
            <a:ext cx="8535988" cy="1394228"/>
          </a:xfrm>
        </p:spPr>
        <p:txBody>
          <a:bodyPr/>
          <a:lstStyle>
            <a:lvl1pPr>
              <a:defRPr>
                <a:latin typeface="+mn-lt"/>
                <a:sym typeface="+mn-lt"/>
              </a:defRPr>
            </a:lvl1pPr>
            <a:lvl2pPr>
              <a:defRPr>
                <a:latin typeface="+mn-lt"/>
                <a:sym typeface="+mn-lt"/>
              </a:defRPr>
            </a:lvl2pPr>
            <a:lvl3pPr>
              <a:defRPr>
                <a:latin typeface="+mn-lt"/>
                <a:sym typeface="+mn-lt"/>
              </a:defRPr>
            </a:lvl3pPr>
            <a:lvl4pPr>
              <a:defRPr>
                <a:latin typeface="+mn-lt"/>
                <a:sym typeface="+mn-lt"/>
              </a:defRPr>
            </a:lvl4p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p>
        </p:txBody>
      </p:sp>
      <p:sp>
        <p:nvSpPr>
          <p:cNvPr id="2" name="Title 1"/>
          <p:cNvSpPr>
            <a:spLocks noGrp="1"/>
          </p:cNvSpPr>
          <p:nvPr>
            <p:ph type="title"/>
          </p:nvPr>
        </p:nvSpPr>
        <p:spPr>
          <a:xfrm>
            <a:off x="738000" y="720000"/>
            <a:ext cx="8535988" cy="747897"/>
          </a:xfrm>
        </p:spPr>
        <p:txBody>
          <a:bodyPr/>
          <a:lstStyle>
            <a:lvl1pPr>
              <a:defRPr>
                <a:latin typeface="+mj-lt"/>
                <a:sym typeface="+mn-lt"/>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5"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‹Nr.›</a:t>
            </a:fld>
            <a:endParaRPr lang="en-US" dirty="0">
              <a:latin typeface="+mn-lt"/>
            </a:endParaRPr>
          </a:p>
        </p:txBody>
      </p:sp>
      <p:sp>
        <p:nvSpPr>
          <p:cNvPr id="6"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de-DE" dirty="0">
              <a:latin typeface="+mn-lt"/>
            </a:endParaRPr>
          </a:p>
        </p:txBody>
      </p:sp>
      <p:grpSp>
        <p:nvGrpSpPr>
          <p:cNvPr id="30" name="Position Lines"/>
          <p:cNvGrpSpPr/>
          <p:nvPr userDrawn="1"/>
        </p:nvGrpSpPr>
        <p:grpSpPr>
          <a:xfrm>
            <a:off x="360000" y="6886575"/>
            <a:ext cx="3423600" cy="72000"/>
            <a:chOff x="360000" y="6886575"/>
            <a:chExt cx="3423600" cy="72000"/>
          </a:xfrm>
        </p:grpSpPr>
        <p:sp>
          <p:nvSpPr>
            <p:cNvPr id="21" name="Line"/>
            <p:cNvSpPr>
              <a:spLocks noChangeShapeType="1"/>
            </p:cNvSpPr>
            <p:nvPr>
              <p:custDataLst>
                <p:tags r:id="rId3"/>
              </p:custDataLst>
            </p:nvPr>
          </p:nvSpPr>
          <p:spPr bwMode="auto">
            <a:xfrm>
              <a:off x="360000"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22" name="Line"/>
            <p:cNvSpPr>
              <a:spLocks noChangeShapeType="1"/>
            </p:cNvSpPr>
            <p:nvPr>
              <p:custDataLst>
                <p:tags r:id="rId4"/>
              </p:custDataLst>
            </p:nvPr>
          </p:nvSpPr>
          <p:spPr bwMode="auto">
            <a:xfrm>
              <a:off x="890814"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23" name="Line"/>
            <p:cNvSpPr>
              <a:spLocks noChangeShapeType="1"/>
            </p:cNvSpPr>
            <p:nvPr userDrawn="1">
              <p:custDataLst>
                <p:tags r:id="rId5"/>
              </p:custDataLst>
            </p:nvPr>
          </p:nvSpPr>
          <p:spPr bwMode="auto">
            <a:xfrm>
              <a:off x="1174135"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36" name="Line"/>
            <p:cNvSpPr>
              <a:spLocks noChangeShapeType="1"/>
            </p:cNvSpPr>
            <p:nvPr userDrawn="1">
              <p:custDataLst>
                <p:tags r:id="rId6"/>
              </p:custDataLst>
            </p:nvPr>
          </p:nvSpPr>
          <p:spPr bwMode="auto">
            <a:xfrm>
              <a:off x="3504355"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37" name="Line"/>
            <p:cNvSpPr>
              <a:spLocks noChangeShapeType="1"/>
            </p:cNvSpPr>
            <p:nvPr userDrawn="1">
              <p:custDataLst>
                <p:tags r:id="rId7"/>
              </p:custDataLst>
            </p:nvPr>
          </p:nvSpPr>
          <p:spPr bwMode="auto">
            <a:xfrm>
              <a:off x="3783600"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grpSp>
      <p:sp>
        <p:nvSpPr>
          <p:cNvPr id="2" name="Title"/>
          <p:cNvSpPr>
            <a:spLocks noGrp="1"/>
          </p:cNvSpPr>
          <p:nvPr>
            <p:ph type="title" hasCustomPrompt="1"/>
          </p:nvPr>
        </p:nvSpPr>
        <p:spPr>
          <a:xfrm>
            <a:off x="0" y="5014984"/>
            <a:ext cx="3783600" cy="1100980"/>
          </a:xfrm>
        </p:spPr>
        <p:txBody>
          <a:bodyPr wrap="square" lIns="360000" tIns="0" rIns="252000" bIns="720000" anchor="b" anchorCtr="0">
            <a:spAutoFit/>
          </a:bodyPr>
          <a:lstStyle>
            <a:lvl1pPr marL="528638" indent="-528638" algn="l">
              <a:tabLst>
                <a:tab pos="812800" algn="l"/>
              </a:tabLst>
              <a:defRPr>
                <a:latin typeface="+mj-lt"/>
                <a:sym typeface="+mn-lt"/>
              </a:defRPr>
            </a:lvl1pPr>
          </a:lstStyle>
          <a:p>
            <a:r>
              <a:rPr lang="en-US" dirty="0" smtClean="0"/>
              <a:t>A.   Click to edit text</a:t>
            </a:r>
            <a:endParaRPr lang="de-DE" dirty="0"/>
          </a:p>
        </p:txBody>
      </p:sp>
      <p:sp>
        <p:nvSpPr>
          <p:cNvPr id="4" name="Client name"/>
          <p:cNvSpPr>
            <a:spLocks noGrp="1"/>
          </p:cNvSpPr>
          <p:nvPr>
            <p:ph type="body" sz="quarter" idx="13" hasCustomPrompt="1"/>
          </p:nvPr>
        </p:nvSpPr>
        <p:spPr>
          <a:xfrm>
            <a:off x="890814" y="540000"/>
            <a:ext cx="2892786" cy="646331"/>
          </a:xfrm>
        </p:spPr>
        <p:txBody>
          <a:bodyPr>
            <a:noAutofit/>
          </a:bodyPr>
          <a:lstStyle>
            <a:lvl1pPr>
              <a:lnSpc>
                <a:spcPct val="100000"/>
              </a:lnSpc>
              <a:defRPr>
                <a:latin typeface="+mn-lt"/>
                <a:sym typeface="+mn-lt"/>
              </a:defRPr>
            </a:lvl1pPr>
          </a:lstStyle>
          <a:p>
            <a:pPr lvl="0"/>
            <a:r>
              <a:rPr lang="en-US" dirty="0" smtClean="0"/>
              <a:t>Client logo/name</a:t>
            </a:r>
          </a:p>
        </p:txBody>
      </p:sp>
    </p:spTree>
    <p:extLst>
      <p:ext uri="{BB962C8B-B14F-4D97-AF65-F5344CB8AC3E}">
        <p14:creationId xmlns:p14="http://schemas.microsoft.com/office/powerpoint/2010/main" val="15253252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accent2"/>
        </a:solidFill>
        <a:effectLst/>
      </p:bgPr>
    </p:bg>
    <p:spTree>
      <p:nvGrpSpPr>
        <p:cNvPr id="1" name=""/>
        <p:cNvGrpSpPr/>
        <p:nvPr/>
      </p:nvGrpSpPr>
      <p:grpSpPr>
        <a:xfrm>
          <a:off x="0" y="0"/>
          <a:ext cx="0" cy="0"/>
          <a:chOff x="0" y="0"/>
          <a:chExt cx="0" cy="0"/>
        </a:xfrm>
      </p:grpSpPr>
      <p:sp>
        <p:nvSpPr>
          <p:cNvPr id="14"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‹Nr.›</a:t>
            </a:fld>
            <a:endParaRPr lang="en-US" dirty="0">
              <a:latin typeface="+mn-lt"/>
            </a:endParaRPr>
          </a:p>
        </p:txBody>
      </p:sp>
      <p:sp>
        <p:nvSpPr>
          <p:cNvPr id="15"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de-DE" dirty="0">
              <a:latin typeface="+mn-lt"/>
            </a:endParaRPr>
          </a:p>
        </p:txBody>
      </p:sp>
      <p:sp>
        <p:nvSpPr>
          <p:cNvPr id="10" name="Type of document"/>
          <p:cNvSpPr>
            <a:spLocks noGrp="1"/>
          </p:cNvSpPr>
          <p:nvPr>
            <p:ph type="body" sz="quarter" idx="18" hasCustomPrompt="1"/>
          </p:nvPr>
        </p:nvSpPr>
        <p:spPr>
          <a:xfrm>
            <a:off x="0" y="4486848"/>
            <a:ext cx="4549966" cy="654401"/>
          </a:xfrm>
        </p:spPr>
        <p:txBody>
          <a:bodyPr wrap="square" lIns="360000" tIns="72000" rIns="252000" anchor="t" anchorCtr="0">
            <a:normAutofit/>
          </a:bodyPr>
          <a:lstStyle>
            <a:lvl1pPr>
              <a:lnSpc>
                <a:spcPct val="90000"/>
              </a:lnSpc>
              <a:spcBef>
                <a:spcPts val="0"/>
              </a:spcBef>
              <a:defRPr sz="2100">
                <a:latin typeface="+mn-lt"/>
                <a:sym typeface="+mn-lt"/>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dirty="0" smtClean="0"/>
              <a:t>Type of document</a:t>
            </a:r>
            <a:br>
              <a:rPr lang="en-US" dirty="0" smtClean="0"/>
            </a:br>
            <a:r>
              <a:rPr lang="en-US" dirty="0" smtClean="0"/>
              <a:t>(max. two lines)</a:t>
            </a:r>
          </a:p>
        </p:txBody>
      </p:sp>
      <p:sp>
        <p:nvSpPr>
          <p:cNvPr id="3" name="Location, date"/>
          <p:cNvSpPr>
            <a:spLocks noGrp="1"/>
          </p:cNvSpPr>
          <p:nvPr>
            <p:ph type="body" sz="quarter" idx="16" hasCustomPrompt="1"/>
          </p:nvPr>
        </p:nvSpPr>
        <p:spPr>
          <a:xfrm>
            <a:off x="0" y="5596247"/>
            <a:ext cx="4549966" cy="720197"/>
          </a:xfrm>
        </p:spPr>
        <p:txBody>
          <a:bodyPr lIns="360000" tIns="0" rIns="252000" anchor="b" anchorCtr="0">
            <a:noAutofit/>
          </a:bodyPr>
          <a:lstStyle>
            <a:lvl1pPr marL="0" marR="0" indent="0" algn="l" defTabSz="914400" rtl="0" eaLnBrk="1" fontAlgn="auto" latinLnBrk="0" hangingPunct="1">
              <a:lnSpc>
                <a:spcPct val="90000"/>
              </a:lnSpc>
              <a:spcBef>
                <a:spcPts val="0"/>
              </a:spcBef>
              <a:spcAft>
                <a:spcPts val="0"/>
              </a:spcAft>
              <a:buClrTx/>
              <a:buSzTx/>
              <a:buFont typeface="Arial Narrow" pitchFamily="34" charset="0"/>
              <a:buNone/>
              <a:tabLst/>
              <a:defRPr sz="1300" baseline="0">
                <a:latin typeface="+mn-lt"/>
                <a:sym typeface="+mn-lt"/>
              </a:defRPr>
            </a:lvl1pPr>
          </a:lstStyle>
          <a:p>
            <a:pPr marL="0" marR="0" lvl="0" indent="0" algn="l" defTabSz="914400" rtl="0" eaLnBrk="1" fontAlgn="auto" latinLnBrk="0" hangingPunct="1">
              <a:lnSpc>
                <a:spcPct val="90000"/>
              </a:lnSpc>
              <a:spcBef>
                <a:spcPts val="0"/>
              </a:spcBef>
              <a:spcAft>
                <a:spcPts val="0"/>
              </a:spcAft>
              <a:buClrTx/>
              <a:buSzTx/>
              <a:buFont typeface="Arial Narrow" pitchFamily="34" charset="0"/>
              <a:buNone/>
              <a:tabLst/>
              <a:defRPr/>
            </a:pPr>
            <a:r>
              <a:rPr lang="en-US" dirty="0" smtClean="0"/>
              <a:t>Location, date of presentation (month, day, year)</a:t>
            </a:r>
          </a:p>
        </p:txBody>
      </p:sp>
      <p:sp>
        <p:nvSpPr>
          <p:cNvPr id="4" name="Project name"/>
          <p:cNvSpPr>
            <a:spLocks noGrp="1"/>
          </p:cNvSpPr>
          <p:nvPr>
            <p:ph type="title" hasCustomPrompt="1"/>
          </p:nvPr>
        </p:nvSpPr>
        <p:spPr>
          <a:xfrm>
            <a:off x="0" y="3352897"/>
            <a:ext cx="4549966" cy="1133951"/>
          </a:xfrm>
        </p:spPr>
        <p:txBody>
          <a:bodyPr wrap="square" lIns="360000" rIns="252000" bIns="108000" anchor="b" anchorCtr="0">
            <a:spAutoFit/>
          </a:bodyPr>
          <a:lstStyle>
            <a:lvl1pPr>
              <a:defRPr sz="3700" baseline="0">
                <a:latin typeface="+mj-lt"/>
                <a:sym typeface="+mn-lt"/>
              </a:defRPr>
            </a:lvl1pPr>
          </a:lstStyle>
          <a:p>
            <a:r>
              <a:rPr lang="en-US" dirty="0" smtClean="0"/>
              <a:t>Project name or document title</a:t>
            </a:r>
            <a:endParaRPr lang="en-US" dirty="0"/>
          </a:p>
        </p:txBody>
      </p:sp>
      <p:sp>
        <p:nvSpPr>
          <p:cNvPr id="19" name="Position Lines"/>
          <p:cNvSpPr>
            <a:spLocks noChangeShapeType="1"/>
          </p:cNvSpPr>
          <p:nvPr>
            <p:custDataLst>
              <p:tags r:id="rId3"/>
            </p:custDataLst>
          </p:nvPr>
        </p:nvSpPr>
        <p:spPr bwMode="auto">
          <a:xfrm>
            <a:off x="360000"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5" name="Client name"/>
          <p:cNvSpPr>
            <a:spLocks noGrp="1"/>
          </p:cNvSpPr>
          <p:nvPr>
            <p:ph type="body" sz="quarter" idx="19" hasCustomPrompt="1"/>
          </p:nvPr>
        </p:nvSpPr>
        <p:spPr>
          <a:xfrm>
            <a:off x="360000" y="540000"/>
            <a:ext cx="4189966" cy="646331"/>
          </a:xfrm>
        </p:spPr>
        <p:txBody>
          <a:bodyPr>
            <a:noAutofit/>
          </a:bodyPr>
          <a:lstStyle>
            <a:lvl1pPr>
              <a:lnSpc>
                <a:spcPct val="100000"/>
              </a:lnSpc>
              <a:defRPr baseline="0">
                <a:latin typeface="+mn-lt"/>
                <a:sym typeface="+mn-lt"/>
              </a:defRPr>
            </a:lvl1pPr>
          </a:lstStyle>
          <a:p>
            <a:pPr lvl="0"/>
            <a:r>
              <a:rPr lang="en-US" dirty="0" smtClean="0"/>
              <a:t>Client logo/name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1"/>
        </a:solidFill>
        <a:effectLst/>
      </p:bgPr>
    </p:bg>
    <p:spTree>
      <p:nvGrpSpPr>
        <p:cNvPr id="1" name=""/>
        <p:cNvGrpSpPr/>
        <p:nvPr/>
      </p:nvGrpSpPr>
      <p:grpSpPr>
        <a:xfrm>
          <a:off x="0" y="0"/>
          <a:ext cx="0" cy="0"/>
          <a:chOff x="0" y="0"/>
          <a:chExt cx="0" cy="0"/>
        </a:xfrm>
      </p:grpSpPr>
      <p:sp>
        <p:nvSpPr>
          <p:cNvPr id="15"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‹Nr.›</a:t>
            </a:fld>
            <a:endParaRPr lang="en-US" dirty="0">
              <a:latin typeface="+mn-lt"/>
            </a:endParaRPr>
          </a:p>
        </p:txBody>
      </p:sp>
      <p:sp>
        <p:nvSpPr>
          <p:cNvPr id="16"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de-DE" dirty="0">
              <a:latin typeface="+mn-lt"/>
            </a:endParaRPr>
          </a:p>
        </p:txBody>
      </p:sp>
      <p:sp>
        <p:nvSpPr>
          <p:cNvPr id="7" name="Note: Exclusive dealing"/>
          <p:cNvSpPr txBox="1">
            <a:spLocks noChangeArrowheads="1"/>
          </p:cNvSpPr>
          <p:nvPr userDrawn="1">
            <p:custDataLst>
              <p:tags r:id="rId3"/>
            </p:custDataLst>
          </p:nvPr>
        </p:nvSpPr>
        <p:spPr bwMode="auto">
          <a:xfrm>
            <a:off x="738000" y="6003191"/>
            <a:ext cx="8535600" cy="830997"/>
          </a:xfrm>
          <a:prstGeom prst="rect">
            <a:avLst/>
          </a:prstGeom>
          <a:noFill/>
          <a:ln w="9525">
            <a:noFill/>
            <a:miter lim="800000"/>
            <a:headEnd/>
            <a:tailEnd/>
          </a:ln>
        </p:spPr>
        <p:txBody>
          <a:bodyPr lIns="0" tIns="0" rIns="0" bIns="0" anchor="b" anchorCtr="0">
            <a:spAutoFit/>
          </a:bodyPr>
          <a:lstStyle/>
          <a:p>
            <a:pPr eaLnBrk="0" hangingPunct="0"/>
            <a:r>
              <a:rPr kumimoji="1" lang="en-US" altLang="de-DE" sz="900" b="0" noProof="0" dirty="0" smtClean="0">
                <a:solidFill>
                  <a:schemeClr val="tx1"/>
                </a:solidFill>
                <a:latin typeface="+mn-lt"/>
                <a:cs typeface="+mn-cs"/>
                <a:sym typeface="+mn-lt"/>
              </a:rPr>
              <a:t>This document shall be treated as confidential. It has been compiled for the exclusive, internal use by our client and is not complete without the underlying detail analyses and the oral presentation. It may not be passed on and/or may not be made available to third parties without prior written consent from Roland Berger Strategy Consultants. </a:t>
            </a:r>
            <a:r>
              <a:rPr kumimoji="1" lang="en-US" altLang="de-DE" sz="900" b="0" noProof="0" dirty="0" err="1" smtClean="0">
                <a:solidFill>
                  <a:schemeClr val="tx1"/>
                </a:solidFill>
                <a:latin typeface="+mn-lt"/>
                <a:cs typeface="+mn-cs"/>
                <a:sym typeface="+mn-lt"/>
              </a:rPr>
              <a:t>RBSC</a:t>
            </a:r>
            <a:r>
              <a:rPr kumimoji="1" lang="en-US" altLang="de-DE" sz="900" b="0" noProof="0" dirty="0" smtClean="0">
                <a:solidFill>
                  <a:schemeClr val="tx1"/>
                </a:solidFill>
                <a:latin typeface="+mn-lt"/>
                <a:cs typeface="+mn-cs"/>
                <a:sym typeface="+mn-lt"/>
              </a:rPr>
              <a:t> does not assume any responsibility for the completeness and accuracy of the statements made in this document.    </a:t>
            </a:r>
          </a:p>
          <a:p>
            <a:pPr eaLnBrk="0" hangingPunct="0"/>
            <a:endParaRPr kumimoji="1" lang="en-US" altLang="de-DE" sz="900" b="0" noProof="0" dirty="0" smtClean="0">
              <a:solidFill>
                <a:schemeClr val="tx1"/>
              </a:solidFill>
              <a:latin typeface="+mn-lt"/>
              <a:cs typeface="+mn-cs"/>
              <a:sym typeface="+mn-lt"/>
            </a:endParaRPr>
          </a:p>
          <a:p>
            <a:pPr eaLnBrk="0" hangingPunct="0"/>
            <a:endParaRPr kumimoji="1" lang="en-US" altLang="de-DE" sz="900" b="0" noProof="0" dirty="0" smtClean="0">
              <a:solidFill>
                <a:schemeClr val="tx1"/>
              </a:solidFill>
              <a:latin typeface="+mn-lt"/>
              <a:cs typeface="+mn-cs"/>
              <a:sym typeface="+mn-lt"/>
            </a:endParaRPr>
          </a:p>
          <a:p>
            <a:pPr eaLnBrk="0" hangingPunct="0"/>
            <a:r>
              <a:rPr kumimoji="1" lang="en-US" altLang="de-DE" sz="900" b="0" noProof="0" dirty="0" smtClean="0">
                <a:solidFill>
                  <a:schemeClr val="tx1"/>
                </a:solidFill>
                <a:latin typeface="+mn-lt"/>
                <a:cs typeface="+mn-cs"/>
                <a:sym typeface="+mn-lt"/>
              </a:rPr>
              <a:t>© Roland Berger Strategy Consultants</a:t>
            </a:r>
          </a:p>
        </p:txBody>
      </p:sp>
      <p:sp>
        <p:nvSpPr>
          <p:cNvPr id="5" name="Contents Text"/>
          <p:cNvSpPr>
            <a:spLocks noGrp="1"/>
          </p:cNvSpPr>
          <p:nvPr>
            <p:ph type="body" sz="quarter" idx="10" hasCustomPrompt="1"/>
            <p:custDataLst>
              <p:tags r:id="rId4"/>
            </p:custDataLst>
          </p:nvPr>
        </p:nvSpPr>
        <p:spPr>
          <a:xfrm>
            <a:off x="738000" y="1710000"/>
            <a:ext cx="8535600" cy="3448573"/>
          </a:xfrm>
        </p:spPr>
        <p:txBody>
          <a:bodyPr>
            <a:spAutoFit/>
          </a:bodyPr>
          <a:lstStyle>
            <a:lvl1pPr marL="360000" indent="-360000">
              <a:spcBef>
                <a:spcPts val="2000"/>
              </a:spcBef>
              <a:tabLst>
                <a:tab pos="8537575" algn="r"/>
              </a:tabLst>
              <a:defRPr>
                <a:solidFill>
                  <a:schemeClr val="tx1"/>
                </a:solidFill>
                <a:latin typeface="+mn-lt"/>
                <a:cs typeface="+mn-cs"/>
                <a:sym typeface="+mn-lt"/>
              </a:defRPr>
            </a:lvl1pPr>
            <a:lvl2pPr marL="720000" indent="-360000">
              <a:spcBef>
                <a:spcPts val="600"/>
              </a:spcBef>
              <a:buNone/>
              <a:tabLst>
                <a:tab pos="8537575" algn="r"/>
              </a:tabLst>
              <a:defRPr b="0">
                <a:solidFill>
                  <a:schemeClr val="tx1"/>
                </a:solidFill>
                <a:latin typeface="+mn-lt"/>
                <a:sym typeface="+mn-lt"/>
              </a:defRPr>
            </a:lvl2pPr>
            <a:lvl3pPr marL="1260000" indent="-540000">
              <a:spcBef>
                <a:spcPts val="0"/>
              </a:spcBef>
              <a:buNone/>
              <a:tabLst>
                <a:tab pos="8537575" algn="r"/>
              </a:tabLst>
              <a:defRPr>
                <a:solidFill>
                  <a:schemeClr val="tx1"/>
                </a:solidFill>
                <a:latin typeface="+mn-lt"/>
                <a:sym typeface="+mn-lt"/>
              </a:defRPr>
            </a:lvl3pPr>
            <a:lvl4pPr marL="1255713" indent="-534988">
              <a:buNone/>
              <a:tabLst>
                <a:tab pos="8521700" algn="r"/>
              </a:tabLst>
              <a:defRPr/>
            </a:lvl4pPr>
            <a:lvl5pPr>
              <a:buNone/>
              <a:defRPr/>
            </a:lvl5pPr>
          </a:lstStyle>
          <a:p>
            <a:pPr lvl="0"/>
            <a:r>
              <a:rPr lang="en-US" dirty="0" smtClean="0"/>
              <a:t>A.	xxx	xx</a:t>
            </a:r>
          </a:p>
          <a:p>
            <a:pPr lvl="0"/>
            <a:r>
              <a:rPr lang="en-US" dirty="0" smtClean="0"/>
              <a:t>B.	xxx	xx</a:t>
            </a:r>
          </a:p>
          <a:p>
            <a:pPr lvl="1"/>
            <a:r>
              <a:rPr lang="en-US" dirty="0" smtClean="0"/>
              <a:t>1.	xxx	xx</a:t>
            </a:r>
          </a:p>
          <a:p>
            <a:pPr lvl="1"/>
            <a:r>
              <a:rPr lang="en-US" dirty="0" smtClean="0"/>
              <a:t>2.	xxx	xx</a:t>
            </a:r>
          </a:p>
          <a:p>
            <a:pPr lvl="2"/>
            <a:r>
              <a:rPr lang="en-US" dirty="0" smtClean="0"/>
              <a:t>2.1	xxx	xx</a:t>
            </a:r>
          </a:p>
          <a:p>
            <a:pPr lvl="2"/>
            <a:r>
              <a:rPr lang="en-US" dirty="0" smtClean="0"/>
              <a:t>2.2	xxx	xx</a:t>
            </a:r>
          </a:p>
          <a:p>
            <a:pPr lvl="0"/>
            <a:r>
              <a:rPr lang="en-US" dirty="0" smtClean="0"/>
              <a:t>C.	xxx	xx</a:t>
            </a:r>
          </a:p>
          <a:p>
            <a:pPr lvl="1"/>
            <a:r>
              <a:rPr lang="en-US" dirty="0" smtClean="0"/>
              <a:t>1.	xxx	xx</a:t>
            </a:r>
          </a:p>
          <a:p>
            <a:pPr lvl="2"/>
            <a:r>
              <a:rPr lang="en-US" dirty="0" smtClean="0"/>
              <a:t>1.1	xxx	xx</a:t>
            </a:r>
          </a:p>
        </p:txBody>
      </p:sp>
      <p:sp>
        <p:nvSpPr>
          <p:cNvPr id="10" name="Contents Title"/>
          <p:cNvSpPr txBox="1">
            <a:spLocks/>
          </p:cNvSpPr>
          <p:nvPr>
            <p:custDataLst>
              <p:tags r:id="rId5"/>
            </p:custDataLst>
          </p:nvPr>
        </p:nvSpPr>
        <p:spPr>
          <a:xfrm>
            <a:off x="738000" y="1040400"/>
            <a:ext cx="8535600" cy="30053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a:lnSpc>
                <a:spcPct val="93000"/>
              </a:lnSpc>
              <a:defRPr/>
            </a:lvl1pPr>
          </a:lstStyle>
          <a:p>
            <a:pPr marL="0" marR="0" lvl="0" indent="0" algn="l" defTabSz="914400" rtl="0" eaLnBrk="1" fontAlgn="auto" latinLnBrk="0" hangingPunct="1">
              <a:lnSpc>
                <a:spcPct val="93000"/>
              </a:lnSpc>
              <a:spcBef>
                <a:spcPct val="0"/>
              </a:spcBef>
              <a:spcAft>
                <a:spcPts val="0"/>
              </a:spcAft>
              <a:buClrTx/>
              <a:buSzTx/>
              <a:buFontTx/>
              <a:buNone/>
              <a:tabLst>
                <a:tab pos="8532813" algn="r"/>
              </a:tabLst>
              <a:defRPr/>
            </a:pPr>
            <a:r>
              <a:rPr kumimoji="0" lang="en-US" altLang="de-DE" sz="2100" b="0" i="0" u="none" strike="noStrike" kern="1200" cap="none" spc="0" normalizeH="0" baseline="0" noProof="1" smtClean="0">
                <a:ln>
                  <a:noFill/>
                </a:ln>
                <a:solidFill>
                  <a:schemeClr val="tx2"/>
                </a:solidFill>
                <a:effectLst/>
                <a:uLnTx/>
                <a:uFillTx/>
                <a:latin typeface="+mj-lt"/>
                <a:ea typeface="+mj-ea"/>
                <a:cs typeface="+mn-cs"/>
                <a:sym typeface="+mn-lt"/>
              </a:rPr>
              <a:t>Contents	Page</a:t>
            </a:r>
            <a:endParaRPr kumimoji="0" lang="en-US" altLang="de-DE" sz="2100" b="0" i="0" u="none" strike="noStrike" kern="1200" cap="none" spc="0" normalizeH="0" baseline="0" noProof="1">
              <a:ln>
                <a:noFill/>
              </a:ln>
              <a:solidFill>
                <a:schemeClr val="tx2"/>
              </a:solidFill>
              <a:effectLst/>
              <a:uLnTx/>
              <a:uFillTx/>
              <a:latin typeface="+mj-lt"/>
              <a:ea typeface="+mj-ea"/>
              <a:cs typeface="+mn-cs"/>
              <a:sym typeface="+mn-lt"/>
            </a:endParaRPr>
          </a:p>
        </p:txBody>
      </p:sp>
      <p:sp>
        <p:nvSpPr>
          <p:cNvPr id="14" name="Title"/>
          <p:cNvSpPr>
            <a:spLocks noGrp="1"/>
          </p:cNvSpPr>
          <p:nvPr>
            <p:ph type="title" hasCustomPrompt="1"/>
            <p:custDataLst>
              <p:tags r:id="rId6"/>
            </p:custDataLst>
          </p:nvPr>
        </p:nvSpPr>
        <p:spPr>
          <a:xfrm>
            <a:off x="1314902" y="1040400"/>
            <a:ext cx="792000" cy="300531"/>
          </a:xfrm>
        </p:spPr>
        <p:txBody>
          <a:bodyPr vert="horz" lIns="0" tIns="0" rIns="0" bIns="0" rtlCol="0" anchor="t" anchorCtr="0">
            <a:noAutofit/>
          </a:bodyPr>
          <a:lstStyle>
            <a:lvl1pPr marL="0" indent="0" algn="r" defTabSz="914400" rtl="0" eaLnBrk="1" latinLnBrk="0" hangingPunct="1">
              <a:lnSpc>
                <a:spcPct val="93000"/>
              </a:lnSpc>
              <a:spcBef>
                <a:spcPct val="0"/>
              </a:spcBef>
              <a:buNone/>
              <a:tabLst/>
              <a:defRPr lang="en-US" sz="2100" b="0" kern="1200" dirty="0">
                <a:solidFill>
                  <a:schemeClr val="tx2"/>
                </a:solidFill>
                <a:latin typeface="+mj-lt"/>
                <a:ea typeface="+mj-ea"/>
                <a:cs typeface="+mj-cs"/>
                <a:sym typeface="+mn-lt"/>
              </a:defRPr>
            </a:lvl1pPr>
          </a:lstStyle>
          <a:p>
            <a:r>
              <a:rPr lang="en-US" noProof="1" smtClean="0"/>
              <a:t>  </a:t>
            </a:r>
            <a:endParaRPr lang="en-US" noProof="1"/>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Slide">
    <p:bg>
      <p:bgPr>
        <a:solidFill>
          <a:schemeClr val="accent2"/>
        </a:solidFill>
        <a:effectLst/>
      </p:bgPr>
    </p:bg>
    <p:spTree>
      <p:nvGrpSpPr>
        <p:cNvPr id="1" name=""/>
        <p:cNvGrpSpPr/>
        <p:nvPr/>
      </p:nvGrpSpPr>
      <p:grpSpPr>
        <a:xfrm>
          <a:off x="0" y="0"/>
          <a:ext cx="0" cy="0"/>
          <a:chOff x="0" y="0"/>
          <a:chExt cx="0" cy="0"/>
        </a:xfrm>
      </p:grpSpPr>
      <p:sp>
        <p:nvSpPr>
          <p:cNvPr id="10"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‹Nr.›</a:t>
            </a:fld>
            <a:endParaRPr lang="en-US" dirty="0">
              <a:latin typeface="+mn-lt"/>
            </a:endParaRPr>
          </a:p>
        </p:txBody>
      </p:sp>
      <p:sp>
        <p:nvSpPr>
          <p:cNvPr id="11"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de-DE" dirty="0">
              <a:latin typeface="+mn-lt"/>
            </a:endParaRPr>
          </a:p>
        </p:txBody>
      </p:sp>
      <p:sp>
        <p:nvSpPr>
          <p:cNvPr id="5" name="Position Lines"/>
          <p:cNvSpPr>
            <a:spLocks noChangeShapeType="1"/>
          </p:cNvSpPr>
          <p:nvPr userDrawn="1">
            <p:custDataLst>
              <p:tags r:id="rId3"/>
            </p:custDataLst>
          </p:nvPr>
        </p:nvSpPr>
        <p:spPr bwMode="auto">
          <a:xfrm>
            <a:off x="5356034"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sclaimerPage">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‹Nr.›</a:t>
            </a:fld>
            <a:endParaRPr lang="en-US" dirty="0">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de-DE" dirty="0">
              <a:latin typeface="+mn-lt"/>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‹Nr.›</a:t>
            </a:fld>
            <a:endParaRPr lang="en-US" dirty="0">
              <a:latin typeface="+mn-lt"/>
            </a:endParaRPr>
          </a:p>
        </p:txBody>
      </p:sp>
      <p:sp>
        <p:nvSpPr>
          <p:cNvPr id="4"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de-DE" dirty="0">
              <a:latin typeface="+mn-lt"/>
            </a:endParaRPr>
          </a:p>
        </p:txBody>
      </p:sp>
    </p:spTree>
    <p:extLst>
      <p:ext uri="{BB962C8B-B14F-4D97-AF65-F5344CB8AC3E}">
        <p14:creationId xmlns:p14="http://schemas.microsoft.com/office/powerpoint/2010/main" val="14561216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o not delete this th-style object!!!!" hidden="1"/>
          <p:cNvGraphicFramePr>
            <a:graphicFrameLocks noChangeAspect="1"/>
          </p:cNvGraphicFramePr>
          <p:nvPr>
            <p:custDataLst>
              <p:tags r:id="rId11"/>
            </p:custDataLst>
            <p:extLst>
              <p:ext uri="{D42A27DB-BD31-4B8C-83A1-F6EECF244321}">
                <p14:modId xmlns:p14="http://schemas.microsoft.com/office/powerpoint/2010/main" val="2637552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54"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42" name="!!!Do not delete this text object!!!!_2" hidden="1"/>
          <p:cNvSpPr/>
          <p:nvPr/>
        </p:nvSpPr>
        <p:spPr>
          <a:xfrm>
            <a:off x="9972000" y="57955"/>
            <a:ext cx="32400" cy="32400"/>
          </a:xfrm>
          <a:prstGeom prst="ellipse">
            <a:avLst/>
          </a:prstGeom>
          <a:solidFill>
            <a:schemeClr val="bg1">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3000"/>
              </a:lnSpc>
              <a:spcBef>
                <a:spcPts val="300"/>
              </a:spcBef>
            </a:pPr>
            <a:r>
              <a:rPr lang="en-US" sz="200" b="1" dirty="0" smtClean="0">
                <a:solidFill>
                  <a:schemeClr val="bg1"/>
                </a:solidFill>
                <a:latin typeface="+mn-lt"/>
                <a:cs typeface="+mn-cs"/>
                <a:sym typeface="+mn-lt"/>
              </a:rPr>
              <a:t>1</a:t>
            </a:r>
          </a:p>
        </p:txBody>
      </p:sp>
      <p:sp>
        <p:nvSpPr>
          <p:cNvPr id="43" name="!!!Do not delete this text object!!!!" hidden="1"/>
          <p:cNvSpPr txBox="1"/>
          <p:nvPr/>
        </p:nvSpPr>
        <p:spPr>
          <a:xfrm>
            <a:off x="9972000" y="92737"/>
            <a:ext cx="585097" cy="30778"/>
          </a:xfrm>
          <a:prstGeom prst="rect">
            <a:avLst/>
          </a:prstGeom>
          <a:noFill/>
        </p:spPr>
        <p:txBody>
          <a:bodyPr vert="horz" wrap="none" lIns="0" tIns="0" rIns="0" bIns="0" rtlCol="0">
            <a:spAutoFit/>
          </a:bodyPr>
          <a:ls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marL="0" marR="0" indent="0" algn="l" defTabSz="914400" rtl="0" eaLnBrk="1" fontAlgn="base" latinLnBrk="0" hangingPunct="1">
              <a:lnSpc>
                <a:spcPct val="100000"/>
              </a:lnSpc>
              <a:spcBef>
                <a:spcPct val="0"/>
              </a:spcBef>
              <a:spcAft>
                <a:spcPct val="0"/>
              </a:spcAft>
              <a:buClr>
                <a:schemeClr val="tx1"/>
              </a:buClr>
              <a:buSzPct val="100000"/>
              <a:buFontTx/>
              <a:buNone/>
              <a:tabLst/>
              <a:defRPr/>
            </a:pPr>
            <a:r>
              <a:rPr lang="en-US" sz="200" b="0" kern="1200" noProof="1" smtClean="0">
                <a:solidFill>
                  <a:schemeClr val="bg1">
                    <a:lumMod val="75000"/>
                  </a:schemeClr>
                </a:solidFill>
                <a:latin typeface="+mn-lt"/>
                <a:ea typeface="+mn-ea"/>
                <a:cs typeface="+mn-cs"/>
                <a:sym typeface="+mn-lt"/>
              </a:rPr>
              <a:t>A4_RBSC_PPT– 2013-10_v01 – do not delete this text object! </a:t>
            </a:r>
          </a:p>
        </p:txBody>
      </p:sp>
      <p:sp>
        <p:nvSpPr>
          <p:cNvPr id="52" name="Slide Number"/>
          <p:cNvSpPr txBox="1">
            <a:spLocks noChangeArrowheads="1"/>
          </p:cNvSpPr>
          <p:nvPr/>
        </p:nvSpPr>
        <p:spPr bwMode="auto">
          <a:xfrm>
            <a:off x="9385300" y="6710400"/>
            <a:ext cx="117020"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400" rtl="0" eaLnBrk="1" fontAlgn="base" latinLnBrk="0" hangingPunct="1">
              <a:lnSpc>
                <a:spcPct val="90000"/>
              </a:lnSpc>
              <a:spcBef>
                <a:spcPct val="0"/>
              </a:spcBef>
              <a:spcAft>
                <a:spcPct val="0"/>
              </a:spcAft>
              <a:buClrTx/>
              <a:buSzTx/>
              <a:buFontTx/>
              <a:buNone/>
              <a:tabLst/>
              <a:defRPr/>
            </a:pPr>
            <a:fld id="{7AA7B471-74A3-4F5F-8955-6C99E2375CAC}" type="slidenum">
              <a:rPr kumimoji="0" lang="en-US" sz="900" b="0" i="0" u="none" strike="noStrike" kern="1200" cap="none" spc="0" normalizeH="0" baseline="0" noProof="1" dirty="0" smtClean="0">
                <a:ln>
                  <a:noFill/>
                </a:ln>
                <a:solidFill>
                  <a:schemeClr val="tx2"/>
                </a:solidFill>
                <a:effectLst/>
                <a:uLnTx/>
                <a:uFillTx/>
                <a:latin typeface="+mn-lt"/>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‹Nr.›</a:t>
            </a:fld>
            <a:endParaRPr kumimoji="0" lang="en-US" sz="9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53" name="Slide Number Line"/>
          <p:cNvSpPr>
            <a:spLocks noChangeShapeType="1"/>
          </p:cNvSpPr>
          <p:nvPr/>
        </p:nvSpPr>
        <p:spPr bwMode="auto">
          <a:xfrm>
            <a:off x="9269413" y="6710400"/>
            <a:ext cx="0" cy="123825"/>
          </a:xfrm>
          <a:prstGeom prst="line">
            <a:avLst/>
          </a:prstGeom>
          <a:noFill/>
          <a:ln w="9525">
            <a:solidFill>
              <a:schemeClr val="tx2"/>
            </a:solidFill>
            <a:round/>
            <a:headEnd/>
            <a:tailEnd/>
          </a:ln>
          <a:effectLst/>
        </p:spPr>
        <p:txBody>
          <a:bodyPr wrap="none" lIns="0" tIns="0" rIns="0" bIns="0" anchor="ctr">
            <a:spAutoFit/>
          </a:bodyPr>
          <a:lstStyle/>
          <a:p>
            <a:pPr>
              <a:lnSpc>
                <a:spcPct val="90000"/>
              </a:lnSpc>
              <a:defRPr/>
            </a:pPr>
            <a:endParaRPr lang="en-US" sz="900" noProof="1">
              <a:solidFill>
                <a:schemeClr val="tx2"/>
              </a:solidFill>
              <a:latin typeface="+mn-lt"/>
              <a:cs typeface="+mn-cs"/>
              <a:sym typeface="+mn-lt"/>
            </a:endParaRPr>
          </a:p>
        </p:txBody>
      </p:sp>
      <p:sp>
        <p:nvSpPr>
          <p:cNvPr id="57" name="Source" hidden="1"/>
          <p:cNvSpPr txBox="1"/>
          <p:nvPr/>
        </p:nvSpPr>
        <p:spPr>
          <a:xfrm>
            <a:off x="738189" y="6710121"/>
            <a:ext cx="496931"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smtClean="0">
                <a:solidFill>
                  <a:schemeClr val="tx1"/>
                </a:solidFill>
                <a:latin typeface="+mn-lt"/>
                <a:cs typeface="+mn-cs"/>
                <a:sym typeface="+mn-lt"/>
              </a:rPr>
              <a:t>Source: xxx</a:t>
            </a:r>
          </a:p>
        </p:txBody>
      </p:sp>
      <p:sp>
        <p:nvSpPr>
          <p:cNvPr id="56" name="Notes" hidden="1"/>
          <p:cNvSpPr txBox="1"/>
          <p:nvPr/>
        </p:nvSpPr>
        <p:spPr>
          <a:xfrm>
            <a:off x="738189" y="6417474"/>
            <a:ext cx="280526" cy="138499"/>
          </a:xfrm>
          <a:prstGeom prst="rect">
            <a:avLst/>
          </a:prstGeom>
          <a:noFill/>
          <a:ln w="9525">
            <a:noFill/>
          </a:ln>
        </p:spPr>
        <p:txBody>
          <a:bodyPr vert="horz" wrap="none" lIns="0" tIns="0" rIns="0" bIns="0" rtlCol="0" anchor="b" anchorCtr="0">
            <a:spAutoFit/>
          </a:bodyPr>
          <a:lstStyle/>
          <a:p>
            <a:pPr>
              <a:lnSpc>
                <a:spcPct val="90000"/>
              </a:lnSpc>
              <a:buSzPct val="100000"/>
            </a:pPr>
            <a:r>
              <a:rPr lang="en-US" sz="1000" b="0" dirty="0" smtClean="0">
                <a:solidFill>
                  <a:schemeClr val="tx1"/>
                </a:solidFill>
                <a:latin typeface="+mn-lt"/>
                <a:cs typeface="+mn-cs"/>
                <a:sym typeface="+mn-lt"/>
              </a:rPr>
              <a:t>1) xxx</a:t>
            </a:r>
          </a:p>
        </p:txBody>
      </p:sp>
      <p:grpSp>
        <p:nvGrpSpPr>
          <p:cNvPr id="13" name="Legend" hidden="1"/>
          <p:cNvGrpSpPr/>
          <p:nvPr/>
        </p:nvGrpSpPr>
        <p:grpSpPr>
          <a:xfrm>
            <a:off x="738189" y="6195259"/>
            <a:ext cx="644699" cy="146050"/>
            <a:chOff x="738189" y="6195259"/>
            <a:chExt cx="644699" cy="146050"/>
          </a:xfrm>
        </p:grpSpPr>
        <p:sp>
          <p:nvSpPr>
            <p:cNvPr id="49" name="LegendIcon"/>
            <p:cNvSpPr/>
            <p:nvPr/>
          </p:nvSpPr>
          <p:spPr>
            <a:xfrm>
              <a:off x="738189" y="6195259"/>
              <a:ext cx="215900" cy="146050"/>
            </a:xfrm>
            <a:prstGeom prst="rect">
              <a:avLst/>
            </a:prstGeom>
            <a:noFill/>
            <a:ln w="9525" cap="flat" cmpd="sng" algn="ctr">
              <a:solidFill>
                <a:schemeClr val="accent3"/>
              </a:solidFill>
              <a:prstDash val="solid"/>
            </a:ln>
            <a:effectLst/>
          </p:spPr>
          <p:txBody>
            <a:bodyPr lIns="0" tIns="0" rIns="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300" b="0" i="0" u="none" strike="noStrike" kern="0" cap="none" spc="0" normalizeH="0" baseline="0" noProof="0" dirty="0" smtClean="0">
                <a:ln>
                  <a:noFill/>
                </a:ln>
                <a:solidFill>
                  <a:srgbClr val="000000"/>
                </a:solidFill>
                <a:effectLst/>
                <a:uLnTx/>
                <a:uFillTx/>
                <a:latin typeface="+mn-lt"/>
                <a:ea typeface="+mn-ea"/>
                <a:cs typeface="+mn-cs"/>
                <a:sym typeface="+mn-lt"/>
              </a:endParaRPr>
            </a:p>
          </p:txBody>
        </p:sp>
        <p:sp>
          <p:nvSpPr>
            <p:cNvPr id="50" name="LegendText"/>
            <p:cNvSpPr txBox="1"/>
            <p:nvPr/>
          </p:nvSpPr>
          <p:spPr>
            <a:xfrm>
              <a:off x="1036639" y="6196726"/>
              <a:ext cx="346249" cy="143116"/>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dirty="0" smtClean="0">
                  <a:ln>
                    <a:noFill/>
                  </a:ln>
                  <a:solidFill>
                    <a:sysClr val="windowText" lastClr="000000"/>
                  </a:solidFill>
                  <a:effectLst/>
                  <a:uLnTx/>
                  <a:uFillTx/>
                  <a:latin typeface="+mn-lt"/>
                  <a:cs typeface="+mn-cs"/>
                  <a:sym typeface="+mn-lt"/>
                </a:rPr>
                <a:t>Legend</a:t>
              </a:r>
            </a:p>
          </p:txBody>
        </p:sp>
      </p:grpSp>
      <p:sp>
        <p:nvSpPr>
          <p:cNvPr id="45" name="Formatted_text" hidden="1"/>
          <p:cNvSpPr txBox="1">
            <a:spLocks/>
          </p:cNvSpPr>
          <p:nvPr/>
        </p:nvSpPr>
        <p:spPr>
          <a:xfrm>
            <a:off x="738189" y="2158952"/>
            <a:ext cx="1980000" cy="1038233"/>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1500" b="1" dirty="0" smtClean="0">
                <a:latin typeface="+mn-lt"/>
                <a:cs typeface="+mn-cs"/>
                <a:sym typeface="+mn-lt"/>
              </a:rPr>
              <a:t>15 Point Text: Level 0</a:t>
            </a:r>
            <a:endParaRPr lang="en-US" sz="1500" b="0" dirty="0" smtClean="0">
              <a:latin typeface="+mn-lt"/>
              <a:cs typeface="+mn-cs"/>
              <a:sym typeface="+mn-lt"/>
            </a:endParaRPr>
          </a:p>
          <a:p>
            <a:pPr marL="164571" lvl="1" indent="-164571">
              <a:lnSpc>
                <a:spcPct val="90000"/>
              </a:lnSpc>
              <a:spcBef>
                <a:spcPts val="800"/>
              </a:spcBef>
              <a:buClr>
                <a:schemeClr val="tx1"/>
              </a:buClr>
              <a:buSzPct val="100000"/>
              <a:buFont typeface="Arial Narrow"/>
              <a:buChar char="&gt;"/>
            </a:pPr>
            <a:r>
              <a:rPr lang="en-US" sz="1500" b="0" dirty="0" smtClean="0">
                <a:latin typeface="+mn-lt"/>
                <a:cs typeface="+mn-cs"/>
                <a:sym typeface="+mn-lt"/>
              </a:rPr>
              <a:t>Level 1</a:t>
            </a:r>
          </a:p>
          <a:p>
            <a:pPr marL="344571" lvl="2" indent="-167142">
              <a:lnSpc>
                <a:spcPct val="90000"/>
              </a:lnSpc>
              <a:spcBef>
                <a:spcPts val="400"/>
              </a:spcBef>
              <a:buClr>
                <a:schemeClr val="tx1"/>
              </a:buClr>
              <a:buSzPct val="100000"/>
              <a:buFont typeface="Arial Narrow"/>
              <a:buChar char="–"/>
            </a:pPr>
            <a:r>
              <a:rPr lang="en-US" sz="1500" b="0" dirty="0" smtClean="0">
                <a:latin typeface="+mn-lt"/>
                <a:cs typeface="+mn-cs"/>
                <a:sym typeface="+mn-lt"/>
              </a:rPr>
              <a:t>Level 2</a:t>
            </a:r>
          </a:p>
          <a:p>
            <a:pPr marL="498857" lvl="3" indent="-144000">
              <a:lnSpc>
                <a:spcPct val="90000"/>
              </a:lnSpc>
              <a:spcBef>
                <a:spcPts val="200"/>
              </a:spcBef>
              <a:buClr>
                <a:schemeClr val="tx1"/>
              </a:buClr>
              <a:buSzPct val="100000"/>
              <a:buFont typeface="Arial Narrow"/>
              <a:buChar char="-"/>
            </a:pPr>
            <a:r>
              <a:rPr lang="en-US" sz="1500" b="0" dirty="0" smtClean="0">
                <a:latin typeface="+mn-lt"/>
                <a:cs typeface="+mn-cs"/>
                <a:sym typeface="+mn-lt"/>
              </a:rPr>
              <a:t>Level 3</a:t>
            </a:r>
          </a:p>
        </p:txBody>
      </p:sp>
      <p:sp>
        <p:nvSpPr>
          <p:cNvPr id="51" name="Subtitle" hidden="1"/>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smtClean="0">
                <a:solidFill>
                  <a:schemeClr val="tx2"/>
                </a:solidFill>
                <a:latin typeface="+mn-lt"/>
                <a:cs typeface="+mn-cs"/>
                <a:sym typeface="+mn-lt"/>
              </a:rPr>
              <a:t>Subtitle</a:t>
            </a:r>
          </a:p>
        </p:txBody>
      </p:sp>
      <p:sp>
        <p:nvSpPr>
          <p:cNvPr id="3" name="Text Placeholder"/>
          <p:cNvSpPr>
            <a:spLocks noGrp="1"/>
          </p:cNvSpPr>
          <p:nvPr>
            <p:ph type="body" idx="1"/>
          </p:nvPr>
        </p:nvSpPr>
        <p:spPr>
          <a:xfrm>
            <a:off x="738000" y="1710000"/>
            <a:ext cx="8535988" cy="1432956"/>
          </a:xfrm>
          <a:prstGeom prst="rect">
            <a:avLst/>
          </a:prstGeom>
        </p:spPr>
        <p:txBody>
          <a:bodyPr vert="horz" lIns="0" tIns="0" rIns="0" bIns="0" rtlCol="0">
            <a:spAutoFit/>
          </a:body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endParaRPr lang="en-US" dirty="0"/>
          </a:p>
        </p:txBody>
      </p:sp>
      <p:sp>
        <p:nvSpPr>
          <p:cNvPr id="2" name="Title Placeholder"/>
          <p:cNvSpPr>
            <a:spLocks noGrp="1"/>
          </p:cNvSpPr>
          <p:nvPr>
            <p:ph type="title"/>
          </p:nvPr>
        </p:nvSpPr>
        <p:spPr>
          <a:xfrm>
            <a:off x="738000" y="720000"/>
            <a:ext cx="8535988" cy="747897"/>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grpSp>
        <p:nvGrpSpPr>
          <p:cNvPr id="12" name="Drawing grid" hidden="1"/>
          <p:cNvGrpSpPr/>
          <p:nvPr/>
        </p:nvGrpSpPr>
        <p:grpSpPr>
          <a:xfrm>
            <a:off x="0" y="0"/>
            <a:ext cx="9906000" cy="6858000"/>
            <a:chOff x="0" y="0"/>
            <a:chExt cx="9906000" cy="6858000"/>
          </a:xfrm>
        </p:grpSpPr>
        <p:cxnSp>
          <p:nvCxnSpPr>
            <p:cNvPr id="27" name="!!!Do not delete!!!"/>
            <p:cNvCxnSpPr/>
            <p:nvPr/>
          </p:nvCxnSpPr>
          <p:spPr>
            <a:xfrm>
              <a:off x="738000" y="0"/>
              <a:ext cx="0" cy="685800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8" name="!!!Do not delete!!!"/>
            <p:cNvCxnSpPr/>
            <p:nvPr/>
          </p:nvCxnSpPr>
          <p:spPr>
            <a:xfrm>
              <a:off x="1083600" y="0"/>
              <a:ext cx="0" cy="72000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1" name="!!!Do not delete!!!"/>
            <p:cNvCxnSpPr/>
            <p:nvPr/>
          </p:nvCxnSpPr>
          <p:spPr>
            <a:xfrm>
              <a:off x="9271000" y="0"/>
              <a:ext cx="0" cy="685800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2" name="!!!Do not delete!!!"/>
            <p:cNvCxnSpPr/>
            <p:nvPr/>
          </p:nvCxnSpPr>
          <p:spPr>
            <a:xfrm>
              <a:off x="0" y="221454"/>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3" name="!!!Do not delete!!!"/>
            <p:cNvCxnSpPr/>
            <p:nvPr/>
          </p:nvCxnSpPr>
          <p:spPr>
            <a:xfrm>
              <a:off x="0" y="496092"/>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4" name="!!!Do not delete!!!"/>
            <p:cNvCxnSpPr/>
            <p:nvPr/>
          </p:nvCxnSpPr>
          <p:spPr>
            <a:xfrm>
              <a:off x="0" y="720000"/>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6" name="!!!Do not delete!!!"/>
            <p:cNvCxnSpPr/>
            <p:nvPr/>
          </p:nvCxnSpPr>
          <p:spPr>
            <a:xfrm>
              <a:off x="0" y="6418800"/>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7" name="!!!Do not delete!!!"/>
            <p:cNvCxnSpPr/>
            <p:nvPr/>
          </p:nvCxnSpPr>
          <p:spPr>
            <a:xfrm>
              <a:off x="0" y="6708775"/>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8" name="!!!Do not delete!!!"/>
            <p:cNvCxnSpPr/>
            <p:nvPr/>
          </p:nvCxnSpPr>
          <p:spPr>
            <a:xfrm>
              <a:off x="0" y="1710000"/>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9" name="!!!Do not delete!!!"/>
            <p:cNvCxnSpPr/>
            <p:nvPr/>
          </p:nvCxnSpPr>
          <p:spPr>
            <a:xfrm>
              <a:off x="548711" y="2178000"/>
              <a:ext cx="8939211"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4" name="!!!Do not delete!!!"/>
            <p:cNvCxnSpPr>
              <a:cxnSpLocks/>
            </p:cNvCxnSpPr>
            <p:nvPr userDrawn="1"/>
          </p:nvCxnSpPr>
          <p:spPr>
            <a:xfrm>
              <a:off x="7867969" y="0"/>
              <a:ext cx="0" cy="719149"/>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8" name="!!!Do not delete!!!"/>
            <p:cNvCxnSpPr>
              <a:cxnSpLocks/>
            </p:cNvCxnSpPr>
            <p:nvPr userDrawn="1"/>
          </p:nvCxnSpPr>
          <p:spPr>
            <a:xfrm>
              <a:off x="8276816" y="0"/>
              <a:ext cx="0" cy="719149"/>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grpSp>
      <p:pic>
        <p:nvPicPr>
          <p:cNvPr id="29" name="Picture 2" descr="DataFest"/>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858250" y="221454"/>
            <a:ext cx="412750" cy="294704"/>
          </a:xfrm>
          <a:prstGeom prst="rect">
            <a:avLst/>
          </a:prstGeom>
          <a:noFill/>
          <a:extLst>
            <a:ext uri="{909E8E84-426E-40DD-AFC4-6F175D3DCCD1}">
              <a14:hiddenFill xmlns:a14="http://schemas.microsoft.com/office/drawing/2010/main">
                <a:solidFill>
                  <a:srgbClr val="FFFFFF"/>
                </a:solidFill>
              </a14:hiddenFill>
            </a:ext>
          </a:extLst>
        </p:spPr>
      </p:pic>
      <p:pic>
        <p:nvPicPr>
          <p:cNvPr id="10349" name="Picture 109" descr="F:\R\Datafest\Logo.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39100" y="173829"/>
            <a:ext cx="788617" cy="34540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674" r:id="rId1"/>
    <p:sldLayoutId id="2147484675" r:id="rId2"/>
    <p:sldLayoutId id="2147484676" r:id="rId3"/>
    <p:sldLayoutId id="2147484677" r:id="rId4"/>
    <p:sldLayoutId id="2147484678" r:id="rId5"/>
    <p:sldLayoutId id="2147484679" r:id="rId6"/>
    <p:sldLayoutId id="2147484680" r:id="rId7"/>
    <p:sldLayoutId id="2147484681" r:id="rId8"/>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lang="en-US" sz="2700" b="0" kern="1200" baseline="0" dirty="0">
          <a:solidFill>
            <a:schemeClr val="tx1"/>
          </a:solidFill>
          <a:latin typeface="+mj-lt"/>
          <a:ea typeface="+mj-ea"/>
          <a:cs typeface="+mj-cs"/>
          <a:sym typeface="+mn-lt"/>
        </a:defRPr>
      </a:lvl1pPr>
    </p:titleStyle>
    <p:body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tags" Target="../tags/tag30.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554847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5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Picture 5"/>
          <p:cNvPicPr>
            <a:picLocks/>
          </p:cNvPicPr>
          <p:nvPr/>
        </p:nvPicPr>
        <p:blipFill>
          <a:blip r:embed="rId7">
            <a:extLst>
              <a:ext uri="{28A0092B-C50C-407E-A947-70E740481C1C}">
                <a14:useLocalDpi xmlns:a14="http://schemas.microsoft.com/office/drawing/2010/main"/>
              </a:ext>
            </a:extLst>
          </a:blip>
          <a:stretch>
            <a:fillRect/>
          </a:stretch>
        </p:blipFill>
        <p:spPr>
          <a:xfrm>
            <a:off x="0" y="0"/>
            <a:ext cx="4549966" cy="6858000"/>
          </a:xfrm>
          <a:prstGeom prst="rect">
            <a:avLst/>
          </a:prstGeom>
          <a:solidFill>
            <a:srgbClr val="1B6322">
              <a:alpha val="12157"/>
            </a:srgbClr>
          </a:solidFill>
        </p:spPr>
      </p:pic>
      <p:sp>
        <p:nvSpPr>
          <p:cNvPr id="2" name="Text Placeholder 1"/>
          <p:cNvSpPr>
            <a:spLocks noGrp="1"/>
          </p:cNvSpPr>
          <p:nvPr>
            <p:ph type="body" sz="quarter" idx="18"/>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Presentation of approach and pilot results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p:cNvSpPr>
            <a:spLocks noGrp="1"/>
          </p:cNvSpPr>
          <p:nvPr>
            <p:ph type="body" sz="quarter" idx="16"/>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Mannheim, March 20-22, 2015</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p:nvPr>
        </p:nvSpPr>
        <p:spPr>
          <a:xfrm>
            <a:off x="0" y="2438801"/>
            <a:ext cx="4549966" cy="2048047"/>
          </a:xfrm>
        </p:spPr>
        <p:txBody>
          <a:bodyPr/>
          <a:lstStyle/>
          <a:p>
            <a:r>
              <a:rPr lang="en-US" sz="3500" dirty="0" smtClean="0">
                <a:latin typeface="Verdana" panose="020B0604030504040204" pitchFamily="34" charset="0"/>
                <a:ea typeface="Verdana" panose="020B0604030504040204" pitchFamily="34" charset="0"/>
                <a:cs typeface="Verdana" panose="020B0604030504040204" pitchFamily="34" charset="0"/>
              </a:rPr>
              <a:t>You walk, you travel, you use your phone – differently!</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220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38000" y="720000"/>
            <a:ext cx="8535988" cy="747897"/>
          </a:xfrm>
        </p:spPr>
        <p:txBody>
          <a:bodyPr/>
          <a:lstStyle/>
          <a:p>
            <a:r>
              <a:rPr lang="en-GB" dirty="0" smtClean="0"/>
              <a:t>By combining different data sources, we can link App Usage to locations – GLM and Random Forests used to </a:t>
            </a:r>
            <a:r>
              <a:rPr lang="en-GB" dirty="0" err="1" smtClean="0"/>
              <a:t>analyze</a:t>
            </a:r>
            <a:r>
              <a:rPr lang="en-GB" dirty="0" smtClean="0"/>
              <a:t> impact</a:t>
            </a:r>
            <a:endParaRPr lang="en-GB" dirty="0"/>
          </a:p>
        </p:txBody>
      </p:sp>
      <p:sp>
        <p:nvSpPr>
          <p:cNvPr id="9" name="Textframe 31"/>
          <p:cNvSpPr txBox="1"/>
          <p:nvPr/>
        </p:nvSpPr>
        <p:spPr>
          <a:xfrm>
            <a:off x="738189" y="2129692"/>
            <a:ext cx="3885569" cy="581698"/>
          </a:xfrm>
          <a:prstGeom prst="rect">
            <a:avLst/>
          </a:prstGeom>
          <a:noFill/>
          <a:ln w="9525">
            <a:noFill/>
          </a:ln>
        </p:spPr>
        <p:txBody>
          <a:bodyPr vert="horz" wrap="square" lIns="0" tIns="0" rIns="0" bIns="0" rtlCol="0">
            <a:spAutoFit/>
          </a:bodyPr>
          <a:lstStyle/>
          <a:p>
            <a:pPr>
              <a:lnSpc>
                <a:spcPct val="90000"/>
              </a:lnSpc>
              <a:spcBef>
                <a:spcPts val="0"/>
              </a:spcBef>
              <a:buClr>
                <a:schemeClr val="tx1"/>
              </a:buClr>
              <a:buSzPct val="100000"/>
            </a:pPr>
            <a:r>
              <a:rPr lang="en-GB" sz="2100" dirty="0" smtClean="0">
                <a:solidFill>
                  <a:schemeClr val="bg2"/>
                </a:solidFill>
                <a:latin typeface="+mj-lt"/>
                <a:ea typeface="Verdana" panose="020B0604030504040204" pitchFamily="34" charset="0"/>
                <a:cs typeface="Verdana" panose="020B0604030504040204" pitchFamily="34" charset="0"/>
              </a:rPr>
              <a:t>You walk, you travel, you use your phone – differently?</a:t>
            </a:r>
            <a:endParaRPr lang="en-GB" sz="2100" dirty="0" smtClean="0">
              <a:solidFill>
                <a:schemeClr val="bg2"/>
              </a:solidFill>
              <a:latin typeface="+mj-lt"/>
              <a:ea typeface="Verdana" panose="020B0604030504040204" pitchFamily="34" charset="0"/>
              <a:cs typeface="Verdana" panose="020B0604030504040204" pitchFamily="34" charset="0"/>
            </a:endParaRPr>
          </a:p>
        </p:txBody>
      </p:sp>
      <p:sp>
        <p:nvSpPr>
          <p:cNvPr id="10" name="RbLeanShape Left U-Shape 29"/>
          <p:cNvSpPr/>
          <p:nvPr/>
        </p:nvSpPr>
        <p:spPr>
          <a:xfrm flipH="1">
            <a:off x="4623758" y="2138471"/>
            <a:ext cx="4650230" cy="4274178"/>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0000"/>
              </a:lnSpc>
              <a:spcBef>
                <a:spcPts val="300"/>
              </a:spcBef>
            </a:pPr>
            <a:endParaRPr lang="en-GB" sz="1500" b="0" dirty="0">
              <a:latin typeface="Verdana" panose="020B0604030504040204" pitchFamily="34" charset="0"/>
              <a:ea typeface="Verdana" panose="020B0604030504040204" pitchFamily="34" charset="0"/>
              <a:cs typeface="Verdana" panose="020B0604030504040204" pitchFamily="34" charset="0"/>
            </a:endParaRPr>
          </a:p>
        </p:txBody>
      </p:sp>
      <p:sp>
        <p:nvSpPr>
          <p:cNvPr id="25" name="RbNavigator"/>
          <p:cNvSpPr txBox="1"/>
          <p:nvPr/>
        </p:nvSpPr>
        <p:spPr>
          <a:xfrm>
            <a:off x="740338" y="208083"/>
            <a:ext cx="262792" cy="262792"/>
          </a:xfrm>
          <a:prstGeom prst="rect">
            <a:avLst/>
          </a:prstGeom>
          <a:solidFill>
            <a:schemeClr val="accent3"/>
          </a:solidFill>
          <a:ln w="9525">
            <a:solidFill>
              <a:schemeClr val="accent3"/>
            </a:solidFill>
          </a:ln>
        </p:spPr>
        <p:txBody>
          <a:bodyPr vert="horz" wrap="none" lIns="0" tIns="0" rIns="0" bIns="0" rtlCol="0" anchor="ctr">
            <a:noAutofit/>
          </a:bodyPr>
          <a:lstStyle/>
          <a:p>
            <a:pPr algn="ctr">
              <a:lnSpc>
                <a:spcPct val="93000"/>
              </a:lnSpc>
            </a:pPr>
            <a:r>
              <a:rPr kumimoji="1" lang="en-GB" dirty="0" smtClean="0">
                <a:solidFill>
                  <a:schemeClr val="bg1"/>
                </a:solidFill>
                <a:latin typeface="+mj-lt"/>
                <a:ea typeface="Verdana" panose="020B0604030504040204" pitchFamily="34" charset="0"/>
                <a:cs typeface="Verdana" panose="020B0604030504040204" pitchFamily="34" charset="0"/>
              </a:rPr>
              <a:t>0</a:t>
            </a:r>
            <a:endParaRPr kumimoji="1" lang="en-GB" dirty="0" smtClean="0">
              <a:solidFill>
                <a:schemeClr val="bg1"/>
              </a:solidFill>
              <a:latin typeface="+mj-lt"/>
              <a:ea typeface="Verdana" panose="020B0604030504040204" pitchFamily="34" charset="0"/>
              <a:cs typeface="Verdana" panose="020B0604030504040204" pitchFamily="34" charset="0"/>
            </a:endParaRPr>
          </a:p>
        </p:txBody>
      </p:sp>
      <p:sp>
        <p:nvSpPr>
          <p:cNvPr id="26" name="RbSticker"/>
          <p:cNvSpPr txBox="1"/>
          <p:nvPr/>
        </p:nvSpPr>
        <p:spPr>
          <a:xfrm>
            <a:off x="1086983" y="294570"/>
            <a:ext cx="447238" cy="13849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en-GB" sz="1000" b="0" dirty="0" smtClean="0">
                <a:solidFill>
                  <a:schemeClr val="accent3"/>
                </a:solidFill>
                <a:latin typeface="+mj-lt"/>
                <a:ea typeface="Verdana" panose="020B0604030504040204" pitchFamily="34" charset="0"/>
                <a:cs typeface="Verdana" panose="020B0604030504040204" pitchFamily="34" charset="0"/>
              </a:rPr>
              <a:t>Approach</a:t>
            </a:r>
            <a:endParaRPr lang="en-GB" sz="1000" b="0" dirty="0">
              <a:solidFill>
                <a:schemeClr val="accent3"/>
              </a:solidFill>
              <a:latin typeface="+mj-lt"/>
              <a:ea typeface="Verdana" panose="020B0604030504040204" pitchFamily="34" charset="0"/>
              <a:cs typeface="Verdana" panose="020B0604030504040204" pitchFamily="34" charset="0"/>
            </a:endParaRPr>
          </a:p>
        </p:txBody>
      </p:sp>
      <p:grpSp>
        <p:nvGrpSpPr>
          <p:cNvPr id="5" name="Gruppieren 4"/>
          <p:cNvGrpSpPr/>
          <p:nvPr/>
        </p:nvGrpSpPr>
        <p:grpSpPr>
          <a:xfrm>
            <a:off x="4856889" y="2274216"/>
            <a:ext cx="4417099" cy="3986970"/>
            <a:chOff x="734304" y="2297361"/>
            <a:chExt cx="4417099" cy="3986970"/>
          </a:xfrm>
        </p:grpSpPr>
        <p:pic>
          <p:nvPicPr>
            <p:cNvPr id="33794" name="Picture 2" descr="C:\Users\Kristina\Downloads\PlotID_Lege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04" y="2297361"/>
              <a:ext cx="4417099" cy="398697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4" name="Abgerundete rechteckige Legende 3"/>
            <p:cNvSpPr/>
            <p:nvPr/>
          </p:nvSpPr>
          <p:spPr>
            <a:xfrm>
              <a:off x="3779688" y="3066691"/>
              <a:ext cx="1005580" cy="543464"/>
            </a:xfrm>
            <a:prstGeom prst="wedgeRoundRectCallout">
              <a:avLst>
                <a:gd name="adj1" fmla="val 7065"/>
                <a:gd name="adj2" fmla="val 153407"/>
                <a:gd name="adj3" fmla="val 16667"/>
              </a:avLst>
            </a:prstGeom>
            <a:solidFill>
              <a:schemeClr val="bg1"/>
            </a:solidFill>
            <a:ln w="3175">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36000" rIns="72000" bIns="108000" rtlCol="0" anchor="t" anchorCtr="0">
              <a:noAutofit/>
            </a:bodyPr>
            <a:lstStyle/>
            <a:p>
              <a:pPr algn="l">
                <a:lnSpc>
                  <a:spcPct val="90000"/>
                </a:lnSpc>
                <a:spcBef>
                  <a:spcPts val="400"/>
                </a:spcBef>
              </a:pPr>
              <a:r>
                <a:rPr lang="en-GB" sz="1000" b="0" dirty="0" smtClean="0"/>
                <a:t>What do we do, when we ar</a:t>
              </a:r>
              <a:r>
                <a:rPr lang="en-GB" sz="1000" b="0" dirty="0" smtClean="0"/>
                <a:t>e on the move?</a:t>
              </a:r>
              <a:endParaRPr lang="en-GB" sz="1000" b="0" dirty="0" smtClean="0"/>
            </a:p>
          </p:txBody>
        </p:sp>
        <p:sp>
          <p:nvSpPr>
            <p:cNvPr id="13" name="Abgerundete rechteckige Legende 12"/>
            <p:cNvSpPr/>
            <p:nvPr/>
          </p:nvSpPr>
          <p:spPr>
            <a:xfrm>
              <a:off x="740338" y="2948797"/>
              <a:ext cx="1005580" cy="543464"/>
            </a:xfrm>
            <a:prstGeom prst="wedgeRoundRectCallout">
              <a:avLst>
                <a:gd name="adj1" fmla="val -5392"/>
                <a:gd name="adj2" fmla="val 107838"/>
                <a:gd name="adj3" fmla="val 16667"/>
              </a:avLst>
            </a:prstGeom>
            <a:solidFill>
              <a:schemeClr val="bg1"/>
            </a:solidFill>
            <a:ln w="3175">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36000" rIns="72000" bIns="108000" rtlCol="0" anchor="t" anchorCtr="0">
              <a:noAutofit/>
            </a:bodyPr>
            <a:lstStyle/>
            <a:p>
              <a:pPr algn="l">
                <a:lnSpc>
                  <a:spcPct val="90000"/>
                </a:lnSpc>
                <a:spcBef>
                  <a:spcPts val="400"/>
                </a:spcBef>
              </a:pPr>
              <a:r>
                <a:rPr lang="en-GB" sz="1000" b="0" dirty="0" smtClean="0"/>
                <a:t>What do we do, when we are not moving</a:t>
              </a:r>
              <a:r>
                <a:rPr lang="en-GB" sz="1000" b="0" dirty="0" smtClean="0"/>
                <a:t>?</a:t>
              </a:r>
              <a:endParaRPr lang="en-GB" sz="1000" b="0" dirty="0" smtClean="0"/>
            </a:p>
          </p:txBody>
        </p:sp>
      </p:gr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7336" y="3096375"/>
            <a:ext cx="288000" cy="288000"/>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478" y="3565988"/>
            <a:ext cx="288000" cy="288000"/>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4771" y="4453267"/>
            <a:ext cx="288000" cy="288000"/>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5479" y="3700463"/>
            <a:ext cx="288080" cy="288080"/>
          </a:xfrm>
          <a:prstGeom prst="rect">
            <a:avLst/>
          </a:prstGeom>
        </p:spPr>
      </p:pic>
      <p:pic>
        <p:nvPicPr>
          <p:cNvPr id="23" name="Grafik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5338" y="4385507"/>
            <a:ext cx="288000" cy="288000"/>
          </a:xfrm>
          <a:prstGeom prst="rect">
            <a:avLst/>
          </a:prstGeom>
        </p:spPr>
      </p:pic>
      <p:pic>
        <p:nvPicPr>
          <p:cNvPr id="27" name="Grafik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9559" y="4074426"/>
            <a:ext cx="288000" cy="288000"/>
          </a:xfrm>
          <a:prstGeom prst="rect">
            <a:avLst/>
          </a:prstGeom>
        </p:spPr>
      </p:pic>
      <p:pic>
        <p:nvPicPr>
          <p:cNvPr id="28" name="Grafik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4523" y="4340108"/>
            <a:ext cx="288080" cy="288080"/>
          </a:xfrm>
          <a:prstGeom prst="rect">
            <a:avLst/>
          </a:prstGeom>
        </p:spPr>
      </p:pic>
      <p:pic>
        <p:nvPicPr>
          <p:cNvPr id="29" name="Grafik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202" y="4417129"/>
            <a:ext cx="288000" cy="288000"/>
          </a:xfrm>
          <a:prstGeom prst="rect">
            <a:avLst/>
          </a:prstGeom>
        </p:spPr>
      </p:pic>
      <p:pic>
        <p:nvPicPr>
          <p:cNvPr id="30" name="Grafik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4887" y="3837536"/>
            <a:ext cx="288080" cy="288080"/>
          </a:xfrm>
          <a:prstGeom prst="rect">
            <a:avLst/>
          </a:prstGeom>
        </p:spPr>
      </p:pic>
      <p:sp>
        <p:nvSpPr>
          <p:cNvPr id="33" name="Textfeld 32"/>
          <p:cNvSpPr txBox="1"/>
          <p:nvPr/>
        </p:nvSpPr>
        <p:spPr>
          <a:xfrm>
            <a:off x="740338" y="2827834"/>
            <a:ext cx="3797156" cy="3440942"/>
          </a:xfrm>
          <a:prstGeom prst="rect">
            <a:avLst/>
          </a:prstGeom>
          <a:noFill/>
          <a:ln w="9525">
            <a:noFill/>
          </a:ln>
        </p:spPr>
        <p:txBody>
          <a:bodyPr vert="horz" wrap="square" lIns="0" tIns="0" rIns="0" bIns="0" rtlCol="0">
            <a:spAutoFit/>
          </a:bodyPr>
          <a:lstStyle/>
          <a:p>
            <a:pPr marL="180975" indent="-180975">
              <a:lnSpc>
                <a:spcPct val="90000"/>
              </a:lnSpc>
              <a:spcBef>
                <a:spcPts val="1200"/>
              </a:spcBef>
              <a:buClr>
                <a:srgbClr val="000000"/>
              </a:buClr>
              <a:buSzPct val="100000"/>
              <a:buFont typeface="Arial" panose="020B0604020202020204" pitchFamily="34" charset="0"/>
              <a:buChar char="•"/>
            </a:pPr>
            <a:r>
              <a:rPr lang="en-GB" sz="1700" b="0" dirty="0" smtClean="0">
                <a:latin typeface="+mn-lt"/>
                <a:cs typeface="Arial Narrow" pitchFamily="34" charset="0"/>
              </a:rPr>
              <a:t>We can track </a:t>
            </a:r>
            <a:r>
              <a:rPr lang="en-GB" sz="1700" dirty="0" smtClean="0">
                <a:solidFill>
                  <a:schemeClr val="accent6"/>
                </a:solidFill>
                <a:latin typeface="+mn-lt"/>
                <a:cs typeface="Arial Narrow" pitchFamily="34" charset="0"/>
              </a:rPr>
              <a:t>Customer Movement </a:t>
            </a:r>
            <a:r>
              <a:rPr lang="en-GB" sz="1700" b="0" dirty="0" smtClean="0">
                <a:latin typeface="+mn-lt"/>
                <a:cs typeface="Arial Narrow" pitchFamily="34" charset="0"/>
              </a:rPr>
              <a:t>and link it to App Usage based on time intervals</a:t>
            </a:r>
          </a:p>
          <a:p>
            <a:pPr marL="180975" indent="-180975">
              <a:lnSpc>
                <a:spcPct val="90000"/>
              </a:lnSpc>
              <a:spcBef>
                <a:spcPts val="1200"/>
              </a:spcBef>
              <a:buClr>
                <a:srgbClr val="000000"/>
              </a:buClr>
              <a:buSzPct val="100000"/>
              <a:buFont typeface="Arial" panose="020B0604020202020204" pitchFamily="34" charset="0"/>
              <a:buChar char="•"/>
            </a:pPr>
            <a:r>
              <a:rPr lang="en-GB" sz="1700" b="0" dirty="0" smtClean="0">
                <a:latin typeface="+mn-lt"/>
                <a:cs typeface="Arial Narrow" pitchFamily="34" charset="0"/>
              </a:rPr>
              <a:t>Our expectation is to find </a:t>
            </a:r>
            <a:r>
              <a:rPr lang="en-GB" sz="1700" dirty="0">
                <a:solidFill>
                  <a:schemeClr val="accent6"/>
                </a:solidFill>
                <a:latin typeface="+mn-lt"/>
                <a:cs typeface="Arial Narrow" pitchFamily="34" charset="0"/>
              </a:rPr>
              <a:t>different patterns </a:t>
            </a:r>
            <a:r>
              <a:rPr lang="en-GB" sz="1700" b="0" dirty="0" smtClean="0">
                <a:latin typeface="+mn-lt"/>
                <a:cs typeface="Arial Narrow" pitchFamily="34" charset="0"/>
              </a:rPr>
              <a:t>of App Usage, when a customer remains in the same place or travels at different speed levels</a:t>
            </a:r>
          </a:p>
          <a:p>
            <a:pPr marL="180975" indent="-180975">
              <a:lnSpc>
                <a:spcPct val="90000"/>
              </a:lnSpc>
              <a:spcBef>
                <a:spcPts val="1200"/>
              </a:spcBef>
              <a:buClr>
                <a:srgbClr val="000000"/>
              </a:buClr>
              <a:buSzPct val="100000"/>
              <a:buFont typeface="Arial" panose="020B0604020202020204" pitchFamily="34" charset="0"/>
              <a:buChar char="•"/>
            </a:pPr>
            <a:r>
              <a:rPr lang="en-GB" sz="1700" b="0" dirty="0" smtClean="0">
                <a:latin typeface="+mn-lt"/>
                <a:cs typeface="Arial Narrow" pitchFamily="34" charset="0"/>
              </a:rPr>
              <a:t>We want to test our hypothesis based on</a:t>
            </a:r>
          </a:p>
          <a:p>
            <a:pPr marL="447675" lvl="1" indent="-180975">
              <a:lnSpc>
                <a:spcPct val="90000"/>
              </a:lnSpc>
              <a:spcBef>
                <a:spcPts val="1200"/>
              </a:spcBef>
              <a:buClr>
                <a:srgbClr val="000000"/>
              </a:buClr>
              <a:buSzPct val="100000"/>
              <a:buFont typeface="Arial" panose="020B0604020202020204" pitchFamily="34" charset="0"/>
              <a:buChar char="•"/>
            </a:pPr>
            <a:r>
              <a:rPr lang="en-GB" sz="1700" b="0" dirty="0" smtClean="0">
                <a:latin typeface="+mn-lt"/>
                <a:cs typeface="Arial Narrow" pitchFamily="34" charset="0"/>
              </a:rPr>
              <a:t>Binomial </a:t>
            </a:r>
            <a:r>
              <a:rPr lang="en-GB" sz="1700" dirty="0">
                <a:solidFill>
                  <a:schemeClr val="accent6"/>
                </a:solidFill>
                <a:latin typeface="+mn-lt"/>
                <a:cs typeface="Arial Narrow" pitchFamily="34" charset="0"/>
              </a:rPr>
              <a:t>GLMs</a:t>
            </a:r>
            <a:r>
              <a:rPr lang="en-GB" sz="1700" b="0" dirty="0" smtClean="0">
                <a:latin typeface="+mn-lt"/>
                <a:cs typeface="Arial Narrow" pitchFamily="34" charset="0"/>
              </a:rPr>
              <a:t> per App Type</a:t>
            </a:r>
          </a:p>
          <a:p>
            <a:pPr marL="447675" lvl="1" indent="-180975">
              <a:lnSpc>
                <a:spcPct val="90000"/>
              </a:lnSpc>
              <a:spcBef>
                <a:spcPts val="1200"/>
              </a:spcBef>
              <a:buClr>
                <a:srgbClr val="000000"/>
              </a:buClr>
              <a:buSzPct val="100000"/>
              <a:buFont typeface="Arial" panose="020B0604020202020204" pitchFamily="34" charset="0"/>
              <a:buChar char="•"/>
            </a:pPr>
            <a:r>
              <a:rPr lang="en-GB" sz="1700" b="0" dirty="0" smtClean="0">
                <a:latin typeface="+mn-lt"/>
                <a:cs typeface="Arial Narrow" pitchFamily="34" charset="0"/>
              </a:rPr>
              <a:t>A </a:t>
            </a:r>
            <a:r>
              <a:rPr lang="en-GB" sz="1700" dirty="0">
                <a:solidFill>
                  <a:schemeClr val="accent6"/>
                </a:solidFill>
                <a:latin typeface="+mn-lt"/>
                <a:cs typeface="Arial Narrow" pitchFamily="34" charset="0"/>
              </a:rPr>
              <a:t>Random Forest </a:t>
            </a:r>
            <a:r>
              <a:rPr lang="en-GB" sz="1700" b="0" dirty="0" smtClean="0">
                <a:latin typeface="+mn-lt"/>
                <a:cs typeface="Arial Narrow" pitchFamily="34" charset="0"/>
              </a:rPr>
              <a:t>to evaluate the overall importance of the travelling speed compared to other influential drivers (e.g. age or gender)</a:t>
            </a:r>
          </a:p>
        </p:txBody>
      </p:sp>
      <p:cxnSp>
        <p:nvCxnSpPr>
          <p:cNvPr id="19" name="Gerade Verbindung 18"/>
          <p:cNvCxnSpPr/>
          <p:nvPr/>
        </p:nvCxnSpPr>
        <p:spPr>
          <a:xfrm flipH="1">
            <a:off x="5300779" y="3758577"/>
            <a:ext cx="464187" cy="222999"/>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8622673" y="3952448"/>
            <a:ext cx="34014" cy="6480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8" name="RbNavigator"/>
          <p:cNvSpPr txBox="1"/>
          <p:nvPr/>
        </p:nvSpPr>
        <p:spPr>
          <a:xfrm>
            <a:off x="892738" y="4894383"/>
            <a:ext cx="262792" cy="262792"/>
          </a:xfrm>
          <a:prstGeom prst="rect">
            <a:avLst/>
          </a:prstGeom>
          <a:solidFill>
            <a:schemeClr val="accent3"/>
          </a:solidFill>
          <a:ln w="9525">
            <a:solidFill>
              <a:schemeClr val="accent3"/>
            </a:solidFill>
          </a:ln>
        </p:spPr>
        <p:txBody>
          <a:bodyPr vert="horz" wrap="none" lIns="0" tIns="0" rIns="0" bIns="0" rtlCol="0" anchor="ctr">
            <a:noAutofit/>
          </a:bodyPr>
          <a:lstStyle/>
          <a:p>
            <a:pPr algn="ctr">
              <a:lnSpc>
                <a:spcPct val="93000"/>
              </a:lnSpc>
            </a:pPr>
            <a:r>
              <a:rPr kumimoji="1" lang="en-GB" dirty="0" smtClean="0">
                <a:solidFill>
                  <a:schemeClr val="bg1"/>
                </a:solidFill>
                <a:latin typeface="+mj-lt"/>
                <a:ea typeface="Verdana" panose="020B0604030504040204" pitchFamily="34" charset="0"/>
                <a:cs typeface="Verdana" panose="020B0604030504040204" pitchFamily="34" charset="0"/>
              </a:rPr>
              <a:t>1</a:t>
            </a:r>
            <a:endParaRPr kumimoji="1" lang="en-GB" dirty="0" smtClean="0">
              <a:solidFill>
                <a:schemeClr val="bg1"/>
              </a:solidFill>
              <a:latin typeface="+mj-lt"/>
              <a:ea typeface="Verdana" panose="020B0604030504040204" pitchFamily="34" charset="0"/>
              <a:cs typeface="Verdana" panose="020B0604030504040204" pitchFamily="34" charset="0"/>
            </a:endParaRPr>
          </a:p>
        </p:txBody>
      </p:sp>
      <p:sp>
        <p:nvSpPr>
          <p:cNvPr id="39" name="RbNavigator"/>
          <p:cNvSpPr txBox="1"/>
          <p:nvPr/>
        </p:nvSpPr>
        <p:spPr>
          <a:xfrm>
            <a:off x="903314" y="5265858"/>
            <a:ext cx="262792" cy="262792"/>
          </a:xfrm>
          <a:prstGeom prst="rect">
            <a:avLst/>
          </a:prstGeom>
          <a:solidFill>
            <a:schemeClr val="accent3"/>
          </a:solidFill>
          <a:ln w="9525">
            <a:solidFill>
              <a:schemeClr val="accent3"/>
            </a:solidFill>
          </a:ln>
        </p:spPr>
        <p:txBody>
          <a:bodyPr vert="horz" wrap="none" lIns="0" tIns="0" rIns="0" bIns="0" rtlCol="0" anchor="ctr">
            <a:noAutofit/>
          </a:bodyPr>
          <a:lstStyle/>
          <a:p>
            <a:pPr algn="ctr">
              <a:lnSpc>
                <a:spcPct val="93000"/>
              </a:lnSpc>
            </a:pPr>
            <a:r>
              <a:rPr kumimoji="1" lang="en-GB" dirty="0" smtClean="0">
                <a:solidFill>
                  <a:schemeClr val="bg1"/>
                </a:solidFill>
                <a:latin typeface="+mj-lt"/>
                <a:ea typeface="Verdana" panose="020B0604030504040204" pitchFamily="34" charset="0"/>
                <a:cs typeface="Verdana" panose="020B0604030504040204" pitchFamily="34" charset="0"/>
              </a:rPr>
              <a:t>2</a:t>
            </a:r>
            <a:endParaRPr kumimoji="1" lang="en-GB" dirty="0" smtClean="0">
              <a:solidFill>
                <a:schemeClr val="bg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6507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We have investigated into the role of Speed of Movement for App Usage using both model-based and Machine Learning approaches</a:t>
            </a:r>
            <a:endParaRPr lang="en-US" dirty="0"/>
          </a:p>
        </p:txBody>
      </p:sp>
      <p:sp>
        <p:nvSpPr>
          <p:cNvPr id="9" name="Textframe 31"/>
          <p:cNvSpPr txBox="1"/>
          <p:nvPr/>
        </p:nvSpPr>
        <p:spPr>
          <a:xfrm>
            <a:off x="738189" y="1889172"/>
            <a:ext cx="4043361" cy="249299"/>
          </a:xfrm>
          <a:prstGeom prst="rect">
            <a:avLst/>
          </a:prstGeom>
          <a:noFill/>
          <a:ln w="9525">
            <a:noFill/>
          </a:ln>
        </p:spPr>
        <p:txBody>
          <a:bodyPr vert="horz" wrap="square" lIns="0" tIns="0" rIns="0" bIns="0" rtlCol="0">
            <a:spAutoFit/>
          </a:bodyPr>
          <a:lstStyle/>
          <a:p>
            <a:pPr>
              <a:lnSpc>
                <a:spcPct val="90000"/>
              </a:lnSpc>
              <a:spcBef>
                <a:spcPts val="0"/>
              </a:spcBef>
              <a:buClr>
                <a:schemeClr val="tx1"/>
              </a:buClr>
              <a:buSzPct val="100000"/>
            </a:pPr>
            <a:r>
              <a:rPr lang="en-US" sz="1800" dirty="0" smtClean="0">
                <a:latin typeface="+mj-lt"/>
                <a:ea typeface="Verdana" panose="020B0604030504040204" pitchFamily="34" charset="0"/>
                <a:cs typeface="Verdana" panose="020B0604030504040204" pitchFamily="34" charset="0"/>
              </a:rPr>
              <a:t>Research Question</a:t>
            </a:r>
            <a:endParaRPr lang="en-US" sz="1800" dirty="0" smtClean="0">
              <a:latin typeface="+mj-lt"/>
              <a:ea typeface="Verdana" panose="020B0604030504040204" pitchFamily="34" charset="0"/>
              <a:cs typeface="Verdana" panose="020B0604030504040204" pitchFamily="34" charset="0"/>
            </a:endParaRPr>
          </a:p>
        </p:txBody>
      </p:sp>
      <p:sp>
        <p:nvSpPr>
          <p:cNvPr id="10" name="RbLeanShape Left U-Shape 29"/>
          <p:cNvSpPr/>
          <p:nvPr/>
        </p:nvSpPr>
        <p:spPr>
          <a:xfrm>
            <a:off x="734306" y="2138471"/>
            <a:ext cx="3000932" cy="4274178"/>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0000"/>
              </a:lnSpc>
              <a:spcBef>
                <a:spcPts val="300"/>
              </a:spcBef>
            </a:pPr>
            <a:endParaRPr lang="en-US" sz="1500" b="0" dirty="0">
              <a:latin typeface="Verdana" panose="020B0604030504040204" pitchFamily="34" charset="0"/>
              <a:ea typeface="Verdana" panose="020B0604030504040204" pitchFamily="34" charset="0"/>
              <a:cs typeface="Verdana" panose="020B0604030504040204" pitchFamily="34" charset="0"/>
            </a:endParaRPr>
          </a:p>
        </p:txBody>
      </p:sp>
      <p:cxnSp>
        <p:nvCxnSpPr>
          <p:cNvPr id="3" name="LeanLine Vertical 635534969638223247"/>
          <p:cNvCxnSpPr/>
          <p:nvPr/>
        </p:nvCxnSpPr>
        <p:spPr>
          <a:xfrm>
            <a:off x="3735238" y="2369956"/>
            <a:ext cx="5517944" cy="0"/>
          </a:xfrm>
          <a:prstGeom prst="line">
            <a:avLst/>
          </a:prstGeom>
          <a:ln w="9525" cmpd="sng">
            <a:solidFill>
              <a:schemeClr val="accent3"/>
            </a:solidFill>
            <a:headEnd type="oval"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LeanLine Vertical 635534969638223247"/>
          <p:cNvCxnSpPr/>
          <p:nvPr/>
        </p:nvCxnSpPr>
        <p:spPr>
          <a:xfrm>
            <a:off x="3735238" y="6232276"/>
            <a:ext cx="5546434" cy="0"/>
          </a:xfrm>
          <a:prstGeom prst="line">
            <a:avLst/>
          </a:prstGeom>
          <a:ln w="9525" cmpd="sng">
            <a:solidFill>
              <a:schemeClr val="accent3"/>
            </a:solidFill>
            <a:headEnd type="oval"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4" name="Textframe 31"/>
          <p:cNvSpPr txBox="1"/>
          <p:nvPr/>
        </p:nvSpPr>
        <p:spPr>
          <a:xfrm>
            <a:off x="3916393" y="2120657"/>
            <a:ext cx="4043361" cy="249299"/>
          </a:xfrm>
          <a:prstGeom prst="rect">
            <a:avLst/>
          </a:prstGeom>
          <a:noFill/>
          <a:ln w="9525">
            <a:noFill/>
          </a:ln>
        </p:spPr>
        <p:txBody>
          <a:bodyPr vert="horz" wrap="square" lIns="0" tIns="0" rIns="0" bIns="0" rtlCol="0">
            <a:spAutoFit/>
          </a:bodyPr>
          <a:lstStyle/>
          <a:p>
            <a:pPr>
              <a:lnSpc>
                <a:spcPct val="90000"/>
              </a:lnSpc>
              <a:spcBef>
                <a:spcPts val="0"/>
              </a:spcBef>
              <a:buClr>
                <a:schemeClr val="tx1"/>
              </a:buClr>
              <a:buSzPct val="100000"/>
            </a:pPr>
            <a:r>
              <a:rPr lang="en-US" sz="1800" dirty="0" smtClean="0">
                <a:latin typeface="+mj-lt"/>
                <a:ea typeface="Verdana" panose="020B0604030504040204" pitchFamily="34" charset="0"/>
                <a:cs typeface="Verdana" panose="020B0604030504040204" pitchFamily="34" charset="0"/>
              </a:rPr>
              <a:t>Methodological Approach</a:t>
            </a:r>
            <a:endParaRPr lang="en-US" sz="1800" dirty="0">
              <a:latin typeface="+mj-lt"/>
              <a:ea typeface="Verdana" panose="020B0604030504040204" pitchFamily="34" charset="0"/>
              <a:cs typeface="Verdana" panose="020B0604030504040204" pitchFamily="34" charset="0"/>
            </a:endParaRPr>
          </a:p>
        </p:txBody>
      </p:sp>
      <p:sp>
        <p:nvSpPr>
          <p:cNvPr id="25" name="RbNavigator"/>
          <p:cNvSpPr txBox="1"/>
          <p:nvPr/>
        </p:nvSpPr>
        <p:spPr>
          <a:xfrm>
            <a:off x="740338" y="208083"/>
            <a:ext cx="262792" cy="262792"/>
          </a:xfrm>
          <a:prstGeom prst="rect">
            <a:avLst/>
          </a:prstGeom>
          <a:solidFill>
            <a:schemeClr val="accent3"/>
          </a:solidFill>
          <a:ln w="9525">
            <a:solidFill>
              <a:schemeClr val="accent3"/>
            </a:solidFill>
          </a:ln>
        </p:spPr>
        <p:txBody>
          <a:bodyPr vert="horz" wrap="none" lIns="0" tIns="0" rIns="0" bIns="0" rtlCol="0" anchor="ctr">
            <a:noAutofit/>
          </a:bodyPr>
          <a:lstStyle/>
          <a:p>
            <a:pPr algn="ctr">
              <a:lnSpc>
                <a:spcPct val="93000"/>
              </a:lnSpc>
            </a:pPr>
            <a:r>
              <a:rPr kumimoji="1" lang="en-US" dirty="0" smtClean="0">
                <a:solidFill>
                  <a:schemeClr val="bg1"/>
                </a:solidFill>
                <a:latin typeface="+mj-lt"/>
                <a:ea typeface="Verdana" panose="020B0604030504040204" pitchFamily="34" charset="0"/>
                <a:cs typeface="Verdana" panose="020B0604030504040204" pitchFamily="34" charset="0"/>
              </a:rPr>
              <a:t>0</a:t>
            </a:r>
            <a:endParaRPr kumimoji="1" lang="en-US" dirty="0" smtClean="0">
              <a:solidFill>
                <a:schemeClr val="bg1"/>
              </a:solidFill>
              <a:latin typeface="+mj-lt"/>
              <a:ea typeface="Verdana" panose="020B0604030504040204" pitchFamily="34" charset="0"/>
              <a:cs typeface="Verdana" panose="020B0604030504040204" pitchFamily="34" charset="0"/>
            </a:endParaRPr>
          </a:p>
        </p:txBody>
      </p:sp>
      <p:sp>
        <p:nvSpPr>
          <p:cNvPr id="26" name="RbSticker"/>
          <p:cNvSpPr txBox="1"/>
          <p:nvPr/>
        </p:nvSpPr>
        <p:spPr>
          <a:xfrm>
            <a:off x="1086983" y="294570"/>
            <a:ext cx="947375" cy="13849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en-US" sz="1000" b="0" dirty="0" smtClean="0">
                <a:solidFill>
                  <a:schemeClr val="accent3"/>
                </a:solidFill>
                <a:latin typeface="+mj-lt"/>
                <a:ea typeface="Verdana" panose="020B0604030504040204" pitchFamily="34" charset="0"/>
                <a:cs typeface="Verdana" panose="020B0604030504040204" pitchFamily="34" charset="0"/>
              </a:rPr>
              <a:t>Approach – Back-up</a:t>
            </a:r>
            <a:endParaRPr lang="en-US" sz="1000" b="0" dirty="0">
              <a:solidFill>
                <a:schemeClr val="accent3"/>
              </a:solidFill>
              <a:latin typeface="+mj-lt"/>
              <a:ea typeface="Verdana" panose="020B0604030504040204" pitchFamily="34" charset="0"/>
              <a:cs typeface="Verdana" panose="020B0604030504040204" pitchFamily="34" charset="0"/>
            </a:endParaRPr>
          </a:p>
        </p:txBody>
      </p:sp>
      <p:sp>
        <p:nvSpPr>
          <p:cNvPr id="2" name="Textfeld 1"/>
          <p:cNvSpPr txBox="1"/>
          <p:nvPr/>
        </p:nvSpPr>
        <p:spPr>
          <a:xfrm>
            <a:off x="3916393" y="2510291"/>
            <a:ext cx="5365280" cy="3554819"/>
          </a:xfrm>
          <a:prstGeom prst="rect">
            <a:avLst/>
          </a:prstGeom>
          <a:noFill/>
          <a:ln w="9525">
            <a:noFill/>
          </a:ln>
        </p:spPr>
        <p:txBody>
          <a:bodyPr vert="horz" wrap="square" lIns="0" tIns="0" rIns="0" bIns="0" rtlCol="0">
            <a:spAutoFit/>
          </a:bodyPr>
          <a:lstStyle/>
          <a:p>
            <a:pPr>
              <a:lnSpc>
                <a:spcPct val="90000"/>
              </a:lnSpc>
              <a:spcBef>
                <a:spcPts val="200"/>
              </a:spcBef>
              <a:buClr>
                <a:srgbClr val="000000"/>
              </a:buClr>
              <a:buSzPct val="100000"/>
            </a:pPr>
            <a:r>
              <a:rPr lang="en-GB" sz="1500" noProof="0" dirty="0" smtClean="0">
                <a:latin typeface="+mn-lt"/>
                <a:cs typeface="Arial Narrow" pitchFamily="34" charset="0"/>
              </a:rPr>
              <a:t>Preparing the Location Data</a:t>
            </a:r>
          </a:p>
          <a:p>
            <a:pPr marL="285750" indent="-285750">
              <a:lnSpc>
                <a:spcPct val="90000"/>
              </a:lnSpc>
              <a:spcBef>
                <a:spcPts val="200"/>
              </a:spcBef>
              <a:buClr>
                <a:srgbClr val="000000"/>
              </a:buClr>
              <a:buSzPct val="100000"/>
              <a:buFont typeface="Arial" panose="020B0604020202020204" pitchFamily="34" charset="0"/>
              <a:buChar char="•"/>
            </a:pPr>
            <a:r>
              <a:rPr lang="en-GB" sz="1500" b="0" noProof="0" dirty="0" smtClean="0">
                <a:latin typeface="+mn-lt"/>
                <a:cs typeface="Arial Narrow" pitchFamily="34" charset="0"/>
              </a:rPr>
              <a:t>Classification of movement patterns based on distances covered and time needed</a:t>
            </a:r>
          </a:p>
          <a:p>
            <a:pPr>
              <a:lnSpc>
                <a:spcPct val="90000"/>
              </a:lnSpc>
              <a:spcBef>
                <a:spcPts val="200"/>
              </a:spcBef>
              <a:buClr>
                <a:srgbClr val="000000"/>
              </a:buClr>
              <a:buSzPct val="100000"/>
            </a:pPr>
            <a:r>
              <a:rPr lang="en-GB" sz="1500" dirty="0" smtClean="0">
                <a:latin typeface="+mn-lt"/>
                <a:cs typeface="Arial Narrow" pitchFamily="34" charset="0"/>
              </a:rPr>
              <a:t>Preparing the App Usage Data</a:t>
            </a:r>
            <a:endParaRPr lang="en-GB" sz="1500" noProof="0" dirty="0" smtClean="0">
              <a:latin typeface="+mn-lt"/>
              <a:cs typeface="Arial Narrow" pitchFamily="34" charset="0"/>
            </a:endParaRPr>
          </a:p>
          <a:p>
            <a:pPr marL="285750" indent="-285750">
              <a:lnSpc>
                <a:spcPct val="90000"/>
              </a:lnSpc>
              <a:spcBef>
                <a:spcPts val="200"/>
              </a:spcBef>
              <a:buClr>
                <a:srgbClr val="000000"/>
              </a:buClr>
              <a:buSzPct val="100000"/>
              <a:buFont typeface="Arial" panose="020B0604020202020204" pitchFamily="34" charset="0"/>
              <a:buChar char="•"/>
            </a:pPr>
            <a:r>
              <a:rPr lang="en-GB" sz="1500" b="0" dirty="0" smtClean="0">
                <a:latin typeface="+mn-lt"/>
                <a:cs typeface="Arial Narrow" pitchFamily="34" charset="0"/>
              </a:rPr>
              <a:t>To allow for simplified data handling, we have aggregated Apps into purpose groups (e.g. „social media“, „navigation“)</a:t>
            </a:r>
          </a:p>
          <a:p>
            <a:pPr>
              <a:lnSpc>
                <a:spcPct val="90000"/>
              </a:lnSpc>
              <a:spcBef>
                <a:spcPts val="200"/>
              </a:spcBef>
              <a:buClr>
                <a:srgbClr val="000000"/>
              </a:buClr>
              <a:buSzPct val="100000"/>
            </a:pPr>
            <a:r>
              <a:rPr lang="en-GB" sz="1500" noProof="0" dirty="0" smtClean="0">
                <a:latin typeface="+mn-lt"/>
                <a:cs typeface="Arial Narrow" pitchFamily="34" charset="0"/>
              </a:rPr>
              <a:t>Merging the Data</a:t>
            </a:r>
          </a:p>
          <a:p>
            <a:pPr marL="285750" indent="-285750">
              <a:lnSpc>
                <a:spcPct val="90000"/>
              </a:lnSpc>
              <a:spcBef>
                <a:spcPts val="200"/>
              </a:spcBef>
              <a:buClr>
                <a:srgbClr val="000000"/>
              </a:buClr>
              <a:buSzPct val="100000"/>
              <a:buFont typeface="Arial" panose="020B0604020202020204" pitchFamily="34" charset="0"/>
              <a:buChar char="•"/>
            </a:pPr>
            <a:r>
              <a:rPr lang="en-GB" sz="1500" b="0" noProof="0" dirty="0" smtClean="0">
                <a:latin typeface="+mn-lt"/>
                <a:cs typeface="Arial Narrow" pitchFamily="34" charset="0"/>
              </a:rPr>
              <a:t>We have merged the App Usage  </a:t>
            </a:r>
            <a:r>
              <a:rPr lang="en-GB" sz="1500" b="0" dirty="0" smtClean="0">
                <a:latin typeface="+mn-lt"/>
                <a:cs typeface="Arial Narrow" pitchFamily="34" charset="0"/>
              </a:rPr>
              <a:t>to separate source location </a:t>
            </a:r>
            <a:r>
              <a:rPr lang="en-GB" sz="1500" b="0" noProof="0" dirty="0" smtClean="0">
                <a:latin typeface="+mn-lt"/>
                <a:cs typeface="Arial Narrow" pitchFamily="34" charset="0"/>
              </a:rPr>
              <a:t>data based on the nearest available time interval – provided the Location data was generated within 60 minutes of the App Usage</a:t>
            </a:r>
          </a:p>
          <a:p>
            <a:pPr marL="285750" indent="-285750">
              <a:lnSpc>
                <a:spcPct val="90000"/>
              </a:lnSpc>
              <a:spcBef>
                <a:spcPts val="200"/>
              </a:spcBef>
              <a:buClr>
                <a:srgbClr val="000000"/>
              </a:buClr>
              <a:buSzPct val="100000"/>
              <a:buFont typeface="Arial" panose="020B0604020202020204" pitchFamily="34" charset="0"/>
              <a:buChar char="•"/>
            </a:pPr>
            <a:r>
              <a:rPr lang="en-GB" sz="1500" b="0" dirty="0" smtClean="0">
                <a:latin typeface="+mn-lt"/>
                <a:cs typeface="Arial Narrow" pitchFamily="34" charset="0"/>
              </a:rPr>
              <a:t>Due to the limited availability of location data, only 100.000 cases remained after merging and cleaning for relevant Apps</a:t>
            </a:r>
            <a:endParaRPr lang="en-GB" sz="1500" b="0" noProof="0" dirty="0" smtClean="0">
              <a:latin typeface="+mn-lt"/>
              <a:cs typeface="Arial Narrow" pitchFamily="34" charset="0"/>
            </a:endParaRPr>
          </a:p>
          <a:p>
            <a:pPr>
              <a:lnSpc>
                <a:spcPct val="90000"/>
              </a:lnSpc>
              <a:spcBef>
                <a:spcPts val="200"/>
              </a:spcBef>
              <a:buClr>
                <a:srgbClr val="000000"/>
              </a:buClr>
              <a:buSzPct val="100000"/>
            </a:pPr>
            <a:r>
              <a:rPr lang="en-GB" sz="1500" dirty="0" smtClean="0">
                <a:latin typeface="+mn-lt"/>
                <a:cs typeface="Arial Narrow" pitchFamily="34" charset="0"/>
              </a:rPr>
              <a:t>Analysing the Data</a:t>
            </a:r>
          </a:p>
          <a:p>
            <a:pPr marL="285750" indent="-285750">
              <a:lnSpc>
                <a:spcPct val="90000"/>
              </a:lnSpc>
              <a:spcBef>
                <a:spcPts val="200"/>
              </a:spcBef>
              <a:buClr>
                <a:srgbClr val="000000"/>
              </a:buClr>
              <a:buSzPct val="100000"/>
              <a:buFont typeface="Arial" panose="020B0604020202020204" pitchFamily="34" charset="0"/>
              <a:buChar char="•"/>
            </a:pPr>
            <a:r>
              <a:rPr lang="en-GB" sz="1500" b="0" dirty="0" smtClean="0">
                <a:latin typeface="+mn-lt"/>
                <a:cs typeface="Arial Narrow" pitchFamily="34" charset="0"/>
              </a:rPr>
              <a:t>Model-based statistics: GLM-based driver analysis</a:t>
            </a:r>
          </a:p>
          <a:p>
            <a:pPr marL="285750" indent="-285750">
              <a:lnSpc>
                <a:spcPct val="90000"/>
              </a:lnSpc>
              <a:spcBef>
                <a:spcPts val="200"/>
              </a:spcBef>
              <a:buClr>
                <a:srgbClr val="000000"/>
              </a:buClr>
              <a:buSzPct val="100000"/>
              <a:buFont typeface="Arial" panose="020B0604020202020204" pitchFamily="34" charset="0"/>
              <a:buChar char="•"/>
            </a:pPr>
            <a:r>
              <a:rPr lang="en-GB" sz="1500" b="0" dirty="0" smtClean="0">
                <a:latin typeface="+mn-lt"/>
                <a:cs typeface="Arial Narrow" pitchFamily="34" charset="0"/>
              </a:rPr>
              <a:t>Machine Learning: Random Forests generate a ranking of variable importance</a:t>
            </a:r>
          </a:p>
        </p:txBody>
      </p:sp>
      <p:pic>
        <p:nvPicPr>
          <p:cNvPr id="28" name="Grafik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06" y="2245306"/>
            <a:ext cx="2785271" cy="4022788"/>
          </a:xfrm>
          <a:prstGeom prst="rect">
            <a:avLst/>
          </a:prstGeom>
        </p:spPr>
      </p:pic>
    </p:spTree>
    <p:extLst>
      <p:ext uri="{BB962C8B-B14F-4D97-AF65-F5344CB8AC3E}">
        <p14:creationId xmlns:p14="http://schemas.microsoft.com/office/powerpoint/2010/main" val="946956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3887902" y="3933825"/>
            <a:ext cx="5365280" cy="2266950"/>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de-DE" sz="1500" b="0"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05" y="2251023"/>
            <a:ext cx="2785271" cy="4022788"/>
          </a:xfrm>
          <a:prstGeom prst="rect">
            <a:avLst/>
          </a:prstGeom>
        </p:spPr>
      </p:pic>
      <p:sp>
        <p:nvSpPr>
          <p:cNvPr id="6" name="Titel 5"/>
          <p:cNvSpPr>
            <a:spLocks noGrp="1"/>
          </p:cNvSpPr>
          <p:nvPr>
            <p:ph type="title"/>
          </p:nvPr>
        </p:nvSpPr>
        <p:spPr/>
        <p:txBody>
          <a:bodyPr/>
          <a:lstStyle/>
          <a:p>
            <a:r>
              <a:rPr lang="en-US" dirty="0" smtClean="0"/>
              <a:t>GLM data show significant effects for various app types, suggesting a relevant impact of speed of travel on app usage patterns </a:t>
            </a:r>
            <a:endParaRPr lang="en-US" dirty="0"/>
          </a:p>
        </p:txBody>
      </p:sp>
      <p:sp>
        <p:nvSpPr>
          <p:cNvPr id="10" name="RbLeanShape Left U-Shape 29"/>
          <p:cNvSpPr/>
          <p:nvPr/>
        </p:nvSpPr>
        <p:spPr>
          <a:xfrm>
            <a:off x="734306" y="2138471"/>
            <a:ext cx="3000932" cy="4274178"/>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0000"/>
              </a:lnSpc>
              <a:spcBef>
                <a:spcPts val="300"/>
              </a:spcBef>
            </a:pPr>
            <a:endParaRPr lang="en-US" sz="1500" b="0" dirty="0">
              <a:latin typeface="Verdana" panose="020B0604030504040204" pitchFamily="34" charset="0"/>
              <a:ea typeface="Verdana" panose="020B0604030504040204" pitchFamily="34" charset="0"/>
              <a:cs typeface="Verdana" panose="020B0604030504040204" pitchFamily="34" charset="0"/>
            </a:endParaRPr>
          </a:p>
        </p:txBody>
      </p:sp>
      <p:cxnSp>
        <p:nvCxnSpPr>
          <p:cNvPr id="3" name="LeanLine Vertical 635534969638223247"/>
          <p:cNvCxnSpPr/>
          <p:nvPr/>
        </p:nvCxnSpPr>
        <p:spPr>
          <a:xfrm>
            <a:off x="3735238" y="2369956"/>
            <a:ext cx="5517944" cy="0"/>
          </a:xfrm>
          <a:prstGeom prst="line">
            <a:avLst/>
          </a:prstGeom>
          <a:ln w="9525" cmpd="sng">
            <a:solidFill>
              <a:schemeClr val="accent3"/>
            </a:solidFill>
            <a:headEnd type="oval"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LeanLine Vertical 635534969638223247"/>
          <p:cNvCxnSpPr/>
          <p:nvPr/>
        </p:nvCxnSpPr>
        <p:spPr>
          <a:xfrm>
            <a:off x="3735238" y="6232276"/>
            <a:ext cx="5546434" cy="0"/>
          </a:xfrm>
          <a:prstGeom prst="line">
            <a:avLst/>
          </a:prstGeom>
          <a:ln w="9525" cmpd="sng">
            <a:solidFill>
              <a:schemeClr val="accent3"/>
            </a:solidFill>
            <a:headEnd type="oval"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4" name="Textframe 31"/>
          <p:cNvSpPr txBox="1"/>
          <p:nvPr/>
        </p:nvSpPr>
        <p:spPr>
          <a:xfrm>
            <a:off x="3916393" y="2120657"/>
            <a:ext cx="4043361" cy="249299"/>
          </a:xfrm>
          <a:prstGeom prst="rect">
            <a:avLst/>
          </a:prstGeom>
          <a:noFill/>
          <a:ln w="9525">
            <a:noFill/>
          </a:ln>
        </p:spPr>
        <p:txBody>
          <a:bodyPr vert="horz" wrap="square" lIns="0" tIns="0" rIns="0" bIns="0" rtlCol="0">
            <a:spAutoFit/>
          </a:bodyPr>
          <a:lstStyle/>
          <a:p>
            <a:pPr>
              <a:lnSpc>
                <a:spcPct val="90000"/>
              </a:lnSpc>
              <a:spcBef>
                <a:spcPts val="0"/>
              </a:spcBef>
              <a:buClr>
                <a:schemeClr val="tx1"/>
              </a:buClr>
              <a:buSzPct val="100000"/>
            </a:pPr>
            <a:r>
              <a:rPr lang="en-US" sz="1800" dirty="0" smtClean="0">
                <a:latin typeface="+mj-lt"/>
                <a:ea typeface="Verdana" panose="020B0604030504040204" pitchFamily="34" charset="0"/>
                <a:cs typeface="Verdana" panose="020B0604030504040204" pitchFamily="34" charset="0"/>
              </a:rPr>
              <a:t>Key Results</a:t>
            </a:r>
            <a:r>
              <a:rPr lang="en-US" sz="1800" baseline="30000" dirty="0" smtClean="0">
                <a:latin typeface="+mj-lt"/>
                <a:ea typeface="Verdana" panose="020B0604030504040204" pitchFamily="34" charset="0"/>
                <a:cs typeface="Verdana" panose="020B0604030504040204" pitchFamily="34" charset="0"/>
              </a:rPr>
              <a:t>1)</a:t>
            </a:r>
            <a:endParaRPr lang="en-US" sz="1800" baseline="30000" dirty="0">
              <a:latin typeface="+mj-lt"/>
              <a:ea typeface="Verdana" panose="020B0604030504040204" pitchFamily="34" charset="0"/>
              <a:cs typeface="Verdana" panose="020B0604030504040204" pitchFamily="34" charset="0"/>
            </a:endParaRPr>
          </a:p>
        </p:txBody>
      </p:sp>
      <p:sp>
        <p:nvSpPr>
          <p:cNvPr id="25" name="RbNavigator"/>
          <p:cNvSpPr txBox="1"/>
          <p:nvPr/>
        </p:nvSpPr>
        <p:spPr>
          <a:xfrm>
            <a:off x="740338" y="208083"/>
            <a:ext cx="262792" cy="262792"/>
          </a:xfrm>
          <a:prstGeom prst="rect">
            <a:avLst/>
          </a:prstGeom>
          <a:solidFill>
            <a:schemeClr val="accent3"/>
          </a:solidFill>
          <a:ln w="9525">
            <a:solidFill>
              <a:schemeClr val="accent3"/>
            </a:solidFill>
          </a:ln>
        </p:spPr>
        <p:txBody>
          <a:bodyPr vert="horz" wrap="none" lIns="0" tIns="0" rIns="0" bIns="0" rtlCol="0" anchor="ctr">
            <a:noAutofit/>
          </a:bodyPr>
          <a:lstStyle/>
          <a:p>
            <a:pPr algn="ctr">
              <a:lnSpc>
                <a:spcPct val="93000"/>
              </a:lnSpc>
            </a:pPr>
            <a:r>
              <a:rPr kumimoji="1" lang="en-US" dirty="0" smtClean="0">
                <a:solidFill>
                  <a:schemeClr val="bg1"/>
                </a:solidFill>
                <a:latin typeface="+mj-lt"/>
                <a:ea typeface="Verdana" panose="020B0604030504040204" pitchFamily="34" charset="0"/>
                <a:cs typeface="Verdana" panose="020B0604030504040204" pitchFamily="34" charset="0"/>
              </a:rPr>
              <a:t>1</a:t>
            </a:r>
            <a:endParaRPr kumimoji="1" lang="en-US" dirty="0" smtClean="0">
              <a:solidFill>
                <a:schemeClr val="bg1"/>
              </a:solidFill>
              <a:latin typeface="+mj-lt"/>
              <a:ea typeface="Verdana" panose="020B0604030504040204" pitchFamily="34" charset="0"/>
              <a:cs typeface="Verdana" panose="020B0604030504040204" pitchFamily="34" charset="0"/>
            </a:endParaRPr>
          </a:p>
        </p:txBody>
      </p:sp>
      <p:sp>
        <p:nvSpPr>
          <p:cNvPr id="26" name="RbSticker"/>
          <p:cNvSpPr txBox="1"/>
          <p:nvPr/>
        </p:nvSpPr>
        <p:spPr>
          <a:xfrm>
            <a:off x="1086983" y="294570"/>
            <a:ext cx="605935" cy="13849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en-US" sz="1000" b="0" dirty="0" smtClean="0">
                <a:solidFill>
                  <a:schemeClr val="accent3"/>
                </a:solidFill>
                <a:latin typeface="+mj-lt"/>
                <a:ea typeface="Verdana" panose="020B0604030504040204" pitchFamily="34" charset="0"/>
                <a:cs typeface="Verdana" panose="020B0604030504040204" pitchFamily="34" charset="0"/>
              </a:rPr>
              <a:t>GLM Results</a:t>
            </a:r>
            <a:endParaRPr lang="en-US" sz="1000" b="0" dirty="0">
              <a:solidFill>
                <a:schemeClr val="accent3"/>
              </a:solidFill>
              <a:latin typeface="+mj-lt"/>
              <a:ea typeface="Verdana" panose="020B0604030504040204" pitchFamily="34" charset="0"/>
              <a:cs typeface="Verdana" panose="020B0604030504040204" pitchFamily="34" charset="0"/>
            </a:endParaRPr>
          </a:p>
        </p:txBody>
      </p:sp>
      <p:sp>
        <p:nvSpPr>
          <p:cNvPr id="2" name="Textfeld 1"/>
          <p:cNvSpPr txBox="1"/>
          <p:nvPr/>
        </p:nvSpPr>
        <p:spPr>
          <a:xfrm>
            <a:off x="3916392" y="3942618"/>
            <a:ext cx="5256183" cy="2223686"/>
          </a:xfrm>
          <a:prstGeom prst="rect">
            <a:avLst/>
          </a:prstGeom>
          <a:noFill/>
          <a:ln w="9525">
            <a:noFill/>
          </a:ln>
        </p:spPr>
        <p:txBody>
          <a:bodyPr vert="horz" wrap="square" lIns="0" tIns="0" rIns="0" bIns="0" rtlCol="0">
            <a:spAutoFit/>
          </a:bodyPr>
          <a:lstStyle/>
          <a:p>
            <a:pPr marL="180975" indent="-180975">
              <a:lnSpc>
                <a:spcPct val="90000"/>
              </a:lnSpc>
              <a:spcBef>
                <a:spcPts val="1000"/>
              </a:spcBef>
              <a:buClr>
                <a:srgbClr val="000000"/>
              </a:buClr>
              <a:buSzPct val="100000"/>
              <a:buFont typeface="Arial" panose="020B0604020202020204" pitchFamily="34" charset="0"/>
              <a:buChar char="•"/>
            </a:pPr>
            <a:r>
              <a:rPr lang="en-GB" sz="1500" b="0" dirty="0" smtClean="0">
                <a:latin typeface="+mn-lt"/>
                <a:cs typeface="Arial Narrow" pitchFamily="34" charset="0"/>
              </a:rPr>
              <a:t>Pedestrians are </a:t>
            </a:r>
            <a:r>
              <a:rPr lang="en-GB" sz="1500" dirty="0" smtClean="0">
                <a:solidFill>
                  <a:schemeClr val="accent6"/>
                </a:solidFill>
                <a:latin typeface="+mn-lt"/>
                <a:cs typeface="Arial Narrow" pitchFamily="34" charset="0"/>
              </a:rPr>
              <a:t>least likely </a:t>
            </a:r>
            <a:r>
              <a:rPr lang="en-GB" sz="1500" b="0" dirty="0" smtClean="0">
                <a:latin typeface="+mn-lt"/>
                <a:cs typeface="Arial Narrow" pitchFamily="34" charset="0"/>
              </a:rPr>
              <a:t>to use </a:t>
            </a:r>
            <a:r>
              <a:rPr lang="en-GB" sz="1500" dirty="0" smtClean="0">
                <a:solidFill>
                  <a:schemeClr val="accent6"/>
                </a:solidFill>
                <a:latin typeface="+mn-lt"/>
                <a:cs typeface="Arial Narrow" pitchFamily="34" charset="0"/>
              </a:rPr>
              <a:t>navigation services</a:t>
            </a:r>
          </a:p>
          <a:p>
            <a:pPr marL="180975" indent="-180975">
              <a:lnSpc>
                <a:spcPct val="90000"/>
              </a:lnSpc>
              <a:spcBef>
                <a:spcPts val="1000"/>
              </a:spcBef>
              <a:buClr>
                <a:srgbClr val="000000"/>
              </a:buClr>
              <a:buSzPct val="100000"/>
              <a:buFont typeface="Arial" panose="020B0604020202020204" pitchFamily="34" charset="0"/>
              <a:buChar char="•"/>
            </a:pPr>
            <a:r>
              <a:rPr lang="en-GB" sz="1500" b="0" dirty="0" smtClean="0">
                <a:latin typeface="+mn-lt"/>
                <a:cs typeface="Arial Narrow" pitchFamily="34" charset="0"/>
              </a:rPr>
              <a:t>Customers travelling at more than 50 km/h use them </a:t>
            </a:r>
            <a:r>
              <a:rPr lang="en-GB" sz="1500" dirty="0" smtClean="0">
                <a:solidFill>
                  <a:schemeClr val="accent6"/>
                </a:solidFill>
                <a:latin typeface="+mn-lt"/>
                <a:cs typeface="Arial Narrow" pitchFamily="34" charset="0"/>
              </a:rPr>
              <a:t>twice as much</a:t>
            </a:r>
          </a:p>
          <a:p>
            <a:pPr marL="742950" lvl="1" indent="-285750">
              <a:lnSpc>
                <a:spcPct val="90000"/>
              </a:lnSpc>
              <a:spcBef>
                <a:spcPts val="1000"/>
              </a:spcBef>
              <a:buClr>
                <a:srgbClr val="000000"/>
              </a:buClr>
              <a:buSzPct val="100000"/>
              <a:buFont typeface="Arial" panose="020B0604020202020204" pitchFamily="34" charset="0"/>
              <a:buChar char="•"/>
            </a:pPr>
            <a:r>
              <a:rPr lang="en-GB" sz="1500" b="0" dirty="0" smtClean="0">
                <a:latin typeface="+mn-lt"/>
                <a:cs typeface="Arial Narrow" pitchFamily="34" charset="0"/>
              </a:rPr>
              <a:t>30% less likely to use </a:t>
            </a:r>
            <a:r>
              <a:rPr lang="en-GB" sz="1500" dirty="0" smtClean="0">
                <a:solidFill>
                  <a:schemeClr val="accent6"/>
                </a:solidFill>
                <a:latin typeface="+mn-lt"/>
                <a:cs typeface="Arial Narrow" pitchFamily="34" charset="0"/>
              </a:rPr>
              <a:t>streaming products</a:t>
            </a:r>
          </a:p>
          <a:p>
            <a:pPr marL="742950" lvl="1" indent="-285750">
              <a:lnSpc>
                <a:spcPct val="90000"/>
              </a:lnSpc>
              <a:spcBef>
                <a:spcPts val="1000"/>
              </a:spcBef>
              <a:buClr>
                <a:srgbClr val="000000"/>
              </a:buClr>
              <a:buSzPct val="100000"/>
              <a:buFont typeface="Arial" panose="020B0604020202020204" pitchFamily="34" charset="0"/>
              <a:buChar char="•"/>
            </a:pPr>
            <a:r>
              <a:rPr lang="en-GB" sz="1500" b="0" dirty="0" smtClean="0">
                <a:latin typeface="+mn-lt"/>
                <a:cs typeface="Arial Narrow" pitchFamily="34" charset="0"/>
              </a:rPr>
              <a:t>25% less likely to </a:t>
            </a:r>
            <a:r>
              <a:rPr lang="en-GB" sz="1500" dirty="0" smtClean="0">
                <a:solidFill>
                  <a:schemeClr val="accent6"/>
                </a:solidFill>
                <a:latin typeface="+mn-lt"/>
                <a:cs typeface="Arial Narrow" pitchFamily="34" charset="0"/>
              </a:rPr>
              <a:t>shop online</a:t>
            </a:r>
          </a:p>
          <a:p>
            <a:pPr marL="742950" lvl="1" indent="-285750">
              <a:lnSpc>
                <a:spcPct val="90000"/>
              </a:lnSpc>
              <a:spcBef>
                <a:spcPts val="1000"/>
              </a:spcBef>
              <a:buClr>
                <a:srgbClr val="000000"/>
              </a:buClr>
              <a:buSzPct val="100000"/>
              <a:buFont typeface="Arial" panose="020B0604020202020204" pitchFamily="34" charset="0"/>
              <a:buChar char="•"/>
            </a:pPr>
            <a:r>
              <a:rPr lang="en-GB" sz="1500" b="0" dirty="0" smtClean="0">
                <a:latin typeface="+mn-lt"/>
                <a:cs typeface="Arial Narrow" pitchFamily="34" charset="0"/>
              </a:rPr>
              <a:t>25% less likely to </a:t>
            </a:r>
            <a:r>
              <a:rPr lang="en-GB" sz="1500" dirty="0" smtClean="0">
                <a:solidFill>
                  <a:schemeClr val="accent6"/>
                </a:solidFill>
                <a:latin typeface="+mn-lt"/>
                <a:cs typeface="Arial Narrow" pitchFamily="34" charset="0"/>
              </a:rPr>
              <a:t>play games</a:t>
            </a:r>
          </a:p>
          <a:p>
            <a:pPr marL="714375" lvl="1" indent="-257175">
              <a:lnSpc>
                <a:spcPct val="90000"/>
              </a:lnSpc>
              <a:spcBef>
                <a:spcPts val="1000"/>
              </a:spcBef>
              <a:buClr>
                <a:srgbClr val="000000"/>
              </a:buClr>
              <a:buSzPct val="100000"/>
              <a:buFont typeface="Arial" panose="020B0604020202020204" pitchFamily="34" charset="0"/>
              <a:buChar char="•"/>
            </a:pPr>
            <a:r>
              <a:rPr lang="en-GB" sz="1500" b="0" dirty="0" smtClean="0">
                <a:latin typeface="+mn-lt"/>
                <a:cs typeface="Arial Narrow" pitchFamily="34" charset="0"/>
              </a:rPr>
              <a:t>and </a:t>
            </a:r>
            <a:r>
              <a:rPr lang="en-GB" sz="1500" dirty="0">
                <a:solidFill>
                  <a:schemeClr val="accent6"/>
                </a:solidFill>
                <a:latin typeface="+mn-lt"/>
                <a:cs typeface="Arial Narrow" pitchFamily="34" charset="0"/>
              </a:rPr>
              <a:t>18% more likely to use Photo apps </a:t>
            </a:r>
            <a:endParaRPr lang="en-GB" sz="1500" dirty="0" smtClean="0">
              <a:solidFill>
                <a:schemeClr val="accent6"/>
              </a:solidFill>
              <a:latin typeface="+mn-lt"/>
              <a:cs typeface="Arial Narrow" pitchFamily="34" charset="0"/>
            </a:endParaRPr>
          </a:p>
          <a:p>
            <a:pPr marL="180975" indent="-180975">
              <a:lnSpc>
                <a:spcPct val="90000"/>
              </a:lnSpc>
              <a:spcBef>
                <a:spcPts val="1000"/>
              </a:spcBef>
              <a:buClr>
                <a:srgbClr val="000000"/>
              </a:buClr>
              <a:buSzPct val="100000"/>
              <a:buFont typeface="Arial" panose="020B0604020202020204" pitchFamily="34" charset="0"/>
              <a:buChar char="•"/>
            </a:pPr>
            <a:r>
              <a:rPr lang="en-GB" sz="1500" b="0" dirty="0" smtClean="0">
                <a:cs typeface="Arial Narrow" pitchFamily="34" charset="0"/>
              </a:rPr>
              <a:t>Customers </a:t>
            </a:r>
            <a:r>
              <a:rPr lang="en-GB" sz="1500" b="0" dirty="0">
                <a:cs typeface="Arial Narrow" pitchFamily="34" charset="0"/>
              </a:rPr>
              <a:t>are </a:t>
            </a:r>
            <a:r>
              <a:rPr lang="en-GB" sz="1500" dirty="0">
                <a:solidFill>
                  <a:schemeClr val="accent6"/>
                </a:solidFill>
                <a:cs typeface="Arial Narrow" pitchFamily="34" charset="0"/>
              </a:rPr>
              <a:t>most likely to make calls </a:t>
            </a:r>
            <a:r>
              <a:rPr lang="en-GB" sz="1500" b="0" dirty="0">
                <a:cs typeface="Arial Narrow" pitchFamily="34" charset="0"/>
              </a:rPr>
              <a:t>when traveling at 10-50 </a:t>
            </a:r>
            <a:r>
              <a:rPr lang="en-GB" sz="1500" b="0" dirty="0" smtClean="0">
                <a:cs typeface="Arial Narrow" pitchFamily="34" charset="0"/>
              </a:rPr>
              <a:t>km/h</a:t>
            </a:r>
            <a:endParaRPr lang="en-GB" sz="1500" b="0" dirty="0">
              <a:cs typeface="Arial Narrow" pitchFamily="34" charset="0"/>
            </a:endParaRPr>
          </a:p>
        </p:txBody>
      </p:sp>
      <p:sp>
        <p:nvSpPr>
          <p:cNvPr id="13" name="Notes"/>
          <p:cNvSpPr txBox="1"/>
          <p:nvPr/>
        </p:nvSpPr>
        <p:spPr>
          <a:xfrm>
            <a:off x="738189" y="6472352"/>
            <a:ext cx="8317983" cy="138499"/>
          </a:xfrm>
          <a:prstGeom prst="rect">
            <a:avLst/>
          </a:prstGeom>
          <a:noFill/>
          <a:ln w="9525">
            <a:noFill/>
          </a:ln>
        </p:spPr>
        <p:txBody>
          <a:bodyPr vert="horz" wrap="none" lIns="0" tIns="0" rIns="0" bIns="0" rtlCol="0" anchor="b" anchorCtr="0">
            <a:spAutoFit/>
          </a:bodyPr>
          <a:lstStyle/>
          <a:p>
            <a:pPr>
              <a:lnSpc>
                <a:spcPct val="90000"/>
              </a:lnSpc>
              <a:buSzPct val="100000"/>
            </a:pPr>
            <a:r>
              <a:rPr lang="en-US" sz="1000" b="0" dirty="0" smtClean="0">
                <a:solidFill>
                  <a:schemeClr val="tx1"/>
                </a:solidFill>
                <a:latin typeface="Arial Narrow (Textkörper)"/>
                <a:sym typeface="+mn-lt"/>
              </a:rPr>
              <a:t>1) </a:t>
            </a:r>
            <a:r>
              <a:rPr lang="en-US" sz="1000" b="0" dirty="0" smtClean="0">
                <a:latin typeface="Arial Narrow (Textkörper)"/>
                <a:sym typeface="+mn-lt"/>
              </a:rPr>
              <a:t>Evaluation based on a GLM predicting the likelihood to use the respective App categories. Models use a binomial distribution with a logit-link</a:t>
            </a:r>
            <a:endParaRPr lang="en-US" sz="1000" b="0" dirty="0" smtClean="0">
              <a:solidFill>
                <a:schemeClr val="tx1"/>
              </a:solidFill>
              <a:latin typeface="Arial Narrow (Textkörper)"/>
              <a:sym typeface="+mn-lt"/>
            </a:endParaRPr>
          </a:p>
        </p:txBody>
      </p:sp>
      <p:graphicFrame>
        <p:nvGraphicFramePr>
          <p:cNvPr id="16" name="Diagramm 15"/>
          <p:cNvGraphicFramePr/>
          <p:nvPr>
            <p:extLst>
              <p:ext uri="{D42A27DB-BD31-4B8C-83A1-F6EECF244321}">
                <p14:modId xmlns:p14="http://schemas.microsoft.com/office/powerpoint/2010/main" val="2935154225"/>
              </p:ext>
            </p:extLst>
          </p:nvPr>
        </p:nvGraphicFramePr>
        <p:xfrm>
          <a:off x="3855269" y="2793075"/>
          <a:ext cx="5277881" cy="103121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feld 16"/>
          <p:cNvSpPr txBox="1"/>
          <p:nvPr/>
        </p:nvSpPr>
        <p:spPr>
          <a:xfrm>
            <a:off x="3887902" y="2471026"/>
            <a:ext cx="5365280" cy="207749"/>
          </a:xfrm>
          <a:prstGeom prst="rect">
            <a:avLst/>
          </a:prstGeom>
          <a:noFill/>
          <a:ln w="9525">
            <a:noFill/>
          </a:ln>
        </p:spPr>
        <p:txBody>
          <a:bodyPr vert="horz" wrap="square" lIns="0" tIns="0" rIns="0" bIns="0" rtlCol="0">
            <a:spAutoFit/>
          </a:bodyPr>
          <a:lstStyle/>
          <a:p>
            <a:pPr>
              <a:lnSpc>
                <a:spcPct val="90000"/>
              </a:lnSpc>
              <a:spcBef>
                <a:spcPts val="1000"/>
              </a:spcBef>
              <a:buClr>
                <a:srgbClr val="000000"/>
              </a:buClr>
              <a:buSzPct val="100000"/>
            </a:pPr>
            <a:r>
              <a:rPr lang="en-GB" sz="1500" b="0" dirty="0" smtClean="0">
                <a:latin typeface="+mn-lt"/>
                <a:cs typeface="Arial Narrow" pitchFamily="34" charset="0"/>
              </a:rPr>
              <a:t>Proportion of navigation app usage</a:t>
            </a:r>
          </a:p>
        </p:txBody>
      </p:sp>
      <p:cxnSp>
        <p:nvCxnSpPr>
          <p:cNvPr id="19" name="LeanLine Vertical 635534969638223247"/>
          <p:cNvCxnSpPr/>
          <p:nvPr/>
        </p:nvCxnSpPr>
        <p:spPr>
          <a:xfrm>
            <a:off x="3916392" y="3884431"/>
            <a:ext cx="5336790" cy="0"/>
          </a:xfrm>
          <a:prstGeom prst="line">
            <a:avLst/>
          </a:prstGeom>
          <a:ln w="9525" cmpd="sng">
            <a:solidFill>
              <a:schemeClr val="accent3"/>
            </a:solidFill>
            <a:prstDash val="sysDot"/>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316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smtClean="0"/>
              <a:t>Random Forests have confirmed the relative importance of Speed of Movement in determining App Usage as third most important</a:t>
            </a:r>
            <a:endParaRPr lang="en-GB" dirty="0"/>
          </a:p>
        </p:txBody>
      </p:sp>
      <p:sp>
        <p:nvSpPr>
          <p:cNvPr id="9" name="Textframe 31"/>
          <p:cNvSpPr txBox="1"/>
          <p:nvPr/>
        </p:nvSpPr>
        <p:spPr>
          <a:xfrm>
            <a:off x="738189" y="1889172"/>
            <a:ext cx="4043361" cy="249299"/>
          </a:xfrm>
          <a:prstGeom prst="rect">
            <a:avLst/>
          </a:prstGeom>
          <a:noFill/>
          <a:ln w="9525">
            <a:noFill/>
          </a:ln>
        </p:spPr>
        <p:txBody>
          <a:bodyPr vert="horz" wrap="square" lIns="0" tIns="0" rIns="0" bIns="0" rtlCol="0">
            <a:spAutoFit/>
          </a:bodyPr>
          <a:lstStyle/>
          <a:p>
            <a:pPr>
              <a:lnSpc>
                <a:spcPct val="90000"/>
              </a:lnSpc>
              <a:spcBef>
                <a:spcPts val="0"/>
              </a:spcBef>
              <a:buClr>
                <a:schemeClr val="tx1"/>
              </a:buClr>
              <a:buSzPct val="100000"/>
            </a:pPr>
            <a:r>
              <a:rPr lang="en-GB" sz="1800" dirty="0" smtClean="0">
                <a:latin typeface="+mj-lt"/>
                <a:ea typeface="Verdana" panose="020B0604030504040204" pitchFamily="34" charset="0"/>
                <a:cs typeface="Verdana" panose="020B0604030504040204" pitchFamily="34" charset="0"/>
              </a:rPr>
              <a:t>Method: Random Forest</a:t>
            </a:r>
            <a:endParaRPr lang="en-GB" sz="1800" dirty="0" smtClean="0">
              <a:latin typeface="+mj-lt"/>
              <a:ea typeface="Verdana" panose="020B0604030504040204" pitchFamily="34" charset="0"/>
              <a:cs typeface="Verdana" panose="020B0604030504040204" pitchFamily="34" charset="0"/>
            </a:endParaRPr>
          </a:p>
        </p:txBody>
      </p:sp>
      <p:sp>
        <p:nvSpPr>
          <p:cNvPr id="10" name="RbLeanShape Left U-Shape 29"/>
          <p:cNvSpPr/>
          <p:nvPr/>
        </p:nvSpPr>
        <p:spPr>
          <a:xfrm>
            <a:off x="734306" y="2138471"/>
            <a:ext cx="4472694" cy="4274178"/>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0000"/>
              </a:lnSpc>
              <a:spcBef>
                <a:spcPts val="300"/>
              </a:spcBef>
            </a:pPr>
            <a:endParaRPr lang="en-GB" sz="1500" b="0" dirty="0">
              <a:latin typeface="Verdana" panose="020B0604030504040204" pitchFamily="34" charset="0"/>
              <a:ea typeface="Verdana" panose="020B0604030504040204" pitchFamily="34" charset="0"/>
              <a:cs typeface="Verdana" panose="020B0604030504040204" pitchFamily="34" charset="0"/>
            </a:endParaRPr>
          </a:p>
        </p:txBody>
      </p:sp>
      <p:cxnSp>
        <p:nvCxnSpPr>
          <p:cNvPr id="3" name="LeanLine Vertical 635534969638223247"/>
          <p:cNvCxnSpPr/>
          <p:nvPr/>
        </p:nvCxnSpPr>
        <p:spPr>
          <a:xfrm>
            <a:off x="5207000" y="2369956"/>
            <a:ext cx="4046182" cy="0"/>
          </a:xfrm>
          <a:prstGeom prst="line">
            <a:avLst/>
          </a:prstGeom>
          <a:ln w="9525" cmpd="sng">
            <a:solidFill>
              <a:schemeClr val="accent3"/>
            </a:solidFill>
            <a:headEnd type="oval"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LeanLine Vertical 635534969638223247"/>
          <p:cNvCxnSpPr/>
          <p:nvPr/>
        </p:nvCxnSpPr>
        <p:spPr>
          <a:xfrm>
            <a:off x="5207000" y="6232276"/>
            <a:ext cx="4074672" cy="0"/>
          </a:xfrm>
          <a:prstGeom prst="line">
            <a:avLst/>
          </a:prstGeom>
          <a:ln w="9525" cmpd="sng">
            <a:solidFill>
              <a:schemeClr val="accent3"/>
            </a:solidFill>
            <a:headEnd type="oval"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4" name="Textframe 31"/>
          <p:cNvSpPr txBox="1"/>
          <p:nvPr/>
        </p:nvSpPr>
        <p:spPr>
          <a:xfrm>
            <a:off x="5304986" y="2120657"/>
            <a:ext cx="4043361" cy="249299"/>
          </a:xfrm>
          <a:prstGeom prst="rect">
            <a:avLst/>
          </a:prstGeom>
          <a:noFill/>
          <a:ln w="9525">
            <a:noFill/>
          </a:ln>
        </p:spPr>
        <p:txBody>
          <a:bodyPr vert="horz" wrap="square" lIns="0" tIns="0" rIns="0" bIns="0" rtlCol="0">
            <a:spAutoFit/>
          </a:bodyPr>
          <a:lstStyle/>
          <a:p>
            <a:pPr>
              <a:lnSpc>
                <a:spcPct val="90000"/>
              </a:lnSpc>
              <a:spcBef>
                <a:spcPts val="0"/>
              </a:spcBef>
              <a:buClr>
                <a:schemeClr val="tx1"/>
              </a:buClr>
              <a:buSzPct val="100000"/>
            </a:pPr>
            <a:r>
              <a:rPr lang="en-GB" sz="1800" dirty="0" smtClean="0">
                <a:latin typeface="+mj-lt"/>
                <a:ea typeface="Verdana" panose="020B0604030504040204" pitchFamily="34" charset="0"/>
                <a:cs typeface="Verdana" panose="020B0604030504040204" pitchFamily="34" charset="0"/>
              </a:rPr>
              <a:t>Results: Variable Importance [%]</a:t>
            </a:r>
            <a:endParaRPr lang="en-GB" sz="1800" dirty="0">
              <a:latin typeface="+mj-lt"/>
              <a:ea typeface="Verdana" panose="020B0604030504040204" pitchFamily="34" charset="0"/>
              <a:cs typeface="Verdana" panose="020B0604030504040204" pitchFamily="34" charset="0"/>
            </a:endParaRPr>
          </a:p>
        </p:txBody>
      </p:sp>
      <p:sp>
        <p:nvSpPr>
          <p:cNvPr id="25" name="RbNavigator"/>
          <p:cNvSpPr txBox="1"/>
          <p:nvPr/>
        </p:nvSpPr>
        <p:spPr>
          <a:xfrm>
            <a:off x="740338" y="208083"/>
            <a:ext cx="262792" cy="262792"/>
          </a:xfrm>
          <a:prstGeom prst="rect">
            <a:avLst/>
          </a:prstGeom>
          <a:solidFill>
            <a:schemeClr val="accent3"/>
          </a:solidFill>
          <a:ln w="9525">
            <a:solidFill>
              <a:schemeClr val="accent3"/>
            </a:solidFill>
          </a:ln>
        </p:spPr>
        <p:txBody>
          <a:bodyPr vert="horz" wrap="none" lIns="0" tIns="0" rIns="0" bIns="0" rtlCol="0" anchor="ctr">
            <a:noAutofit/>
          </a:bodyPr>
          <a:lstStyle/>
          <a:p>
            <a:pPr algn="ctr">
              <a:lnSpc>
                <a:spcPct val="93000"/>
              </a:lnSpc>
            </a:pPr>
            <a:r>
              <a:rPr kumimoji="1" lang="en-GB" dirty="0" smtClean="0">
                <a:solidFill>
                  <a:schemeClr val="bg1"/>
                </a:solidFill>
                <a:latin typeface="+mj-lt"/>
                <a:ea typeface="Verdana" panose="020B0604030504040204" pitchFamily="34" charset="0"/>
                <a:cs typeface="Verdana" panose="020B0604030504040204" pitchFamily="34" charset="0"/>
              </a:rPr>
              <a:t>2</a:t>
            </a:r>
            <a:endParaRPr kumimoji="1" lang="en-GB" dirty="0" smtClean="0">
              <a:solidFill>
                <a:schemeClr val="bg1"/>
              </a:solidFill>
              <a:latin typeface="+mj-lt"/>
              <a:ea typeface="Verdana" panose="020B0604030504040204" pitchFamily="34" charset="0"/>
              <a:cs typeface="Verdana" panose="020B0604030504040204" pitchFamily="34" charset="0"/>
            </a:endParaRPr>
          </a:p>
        </p:txBody>
      </p:sp>
      <p:sp>
        <p:nvSpPr>
          <p:cNvPr id="26" name="RbSticker"/>
          <p:cNvSpPr txBox="1"/>
          <p:nvPr/>
        </p:nvSpPr>
        <p:spPr>
          <a:xfrm>
            <a:off x="1086983" y="294570"/>
            <a:ext cx="1098058" cy="13849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en-GB" sz="1000" b="0" dirty="0" smtClean="0">
                <a:solidFill>
                  <a:schemeClr val="accent3"/>
                </a:solidFill>
                <a:latin typeface="+mj-lt"/>
                <a:ea typeface="Verdana" panose="020B0604030504040204" pitchFamily="34" charset="0"/>
                <a:cs typeface="Verdana" panose="020B0604030504040204" pitchFamily="34" charset="0"/>
              </a:rPr>
              <a:t>Random Forest Results</a:t>
            </a:r>
            <a:endParaRPr lang="en-GB" sz="1000" b="0" dirty="0">
              <a:solidFill>
                <a:schemeClr val="accent3"/>
              </a:solidFill>
              <a:latin typeface="+mj-lt"/>
              <a:ea typeface="Verdana" panose="020B0604030504040204" pitchFamily="34" charset="0"/>
              <a:cs typeface="Verdana" panose="020B0604030504040204" pitchFamily="34" charset="0"/>
            </a:endParaRPr>
          </a:p>
        </p:txBody>
      </p:sp>
      <p:sp>
        <p:nvSpPr>
          <p:cNvPr id="2" name="Textfeld 1"/>
          <p:cNvSpPr txBox="1"/>
          <p:nvPr/>
        </p:nvSpPr>
        <p:spPr>
          <a:xfrm>
            <a:off x="5610225" y="5082394"/>
            <a:ext cx="3623905" cy="882293"/>
          </a:xfrm>
          <a:prstGeom prst="rect">
            <a:avLst/>
          </a:prstGeom>
          <a:noFill/>
          <a:ln w="9525">
            <a:noFill/>
          </a:ln>
        </p:spPr>
        <p:txBody>
          <a:bodyPr vert="horz" wrap="square" lIns="0" tIns="0" rIns="0" bIns="0" rtlCol="0">
            <a:spAutoFit/>
          </a:bodyPr>
          <a:lstStyle/>
          <a:p>
            <a:pPr marL="285750" indent="-285750">
              <a:lnSpc>
                <a:spcPct val="90000"/>
              </a:lnSpc>
              <a:spcBef>
                <a:spcPts val="400"/>
              </a:spcBef>
              <a:buClr>
                <a:srgbClr val="000000"/>
              </a:buClr>
              <a:buSzPct val="100000"/>
              <a:buFont typeface="Arial" panose="020B0604020202020204" pitchFamily="34" charset="0"/>
              <a:buChar char="•"/>
            </a:pPr>
            <a:r>
              <a:rPr lang="en-GB" sz="1500" b="0" noProof="0" dirty="0" smtClean="0">
                <a:latin typeface="+mn-lt"/>
                <a:cs typeface="Arial Narrow" pitchFamily="34" charset="0"/>
              </a:rPr>
              <a:t>Speed Clusters are confirmed</a:t>
            </a:r>
            <a:r>
              <a:rPr lang="en-GB" sz="1500" b="0" dirty="0" smtClean="0">
                <a:latin typeface="+mn-lt"/>
                <a:cs typeface="Arial Narrow" pitchFamily="34" charset="0"/>
              </a:rPr>
              <a:t> as third most important influential driver</a:t>
            </a:r>
          </a:p>
          <a:p>
            <a:pPr marL="285750" indent="-285750">
              <a:lnSpc>
                <a:spcPct val="90000"/>
              </a:lnSpc>
              <a:spcBef>
                <a:spcPts val="400"/>
              </a:spcBef>
              <a:buClr>
                <a:srgbClr val="000000"/>
              </a:buClr>
              <a:buSzPct val="100000"/>
              <a:buFont typeface="Arial" panose="020B0604020202020204" pitchFamily="34" charset="0"/>
              <a:buChar char="•"/>
            </a:pPr>
            <a:r>
              <a:rPr lang="en-GB" sz="1500" b="0" dirty="0" smtClean="0">
                <a:latin typeface="+mn-lt"/>
                <a:cs typeface="Arial Narrow" pitchFamily="34" charset="0"/>
              </a:rPr>
              <a:t>However, Age and Employment are the most crucial variables in determining App Usage</a:t>
            </a:r>
            <a:endParaRPr lang="en-GB" sz="1500" b="0" noProof="0" dirty="0" smtClean="0">
              <a:latin typeface="+mn-lt"/>
              <a:cs typeface="Arial Narrow" pitchFamily="34" charset="0"/>
            </a:endParaRPr>
          </a:p>
        </p:txBody>
      </p:sp>
      <p:sp>
        <p:nvSpPr>
          <p:cNvPr id="54" name="Gleichschenkliges Dreieck 53"/>
          <p:cNvSpPr/>
          <p:nvPr/>
        </p:nvSpPr>
        <p:spPr>
          <a:xfrm rot="5400000">
            <a:off x="4567807" y="4129495"/>
            <a:ext cx="1341008" cy="292131"/>
          </a:xfrm>
          <a:prstGeom prst="triangle">
            <a:avLst/>
          </a:prstGeom>
          <a:solidFill>
            <a:schemeClr val="accent3"/>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GB" sz="1500" b="0" dirty="0" smtClean="0"/>
          </a:p>
        </p:txBody>
      </p:sp>
      <p:graphicFrame>
        <p:nvGraphicFramePr>
          <p:cNvPr id="85" name="Diagramm 84"/>
          <p:cNvGraphicFramePr/>
          <p:nvPr>
            <p:extLst>
              <p:ext uri="{D42A27DB-BD31-4B8C-83A1-F6EECF244321}">
                <p14:modId xmlns:p14="http://schemas.microsoft.com/office/powerpoint/2010/main" val="93809889"/>
              </p:ext>
            </p:extLst>
          </p:nvPr>
        </p:nvGraphicFramePr>
        <p:xfrm>
          <a:off x="5400675" y="2455334"/>
          <a:ext cx="3880997" cy="2587332"/>
        </p:xfrm>
        <a:graphic>
          <a:graphicData uri="http://schemas.openxmlformats.org/drawingml/2006/chart">
            <c:chart xmlns:c="http://schemas.openxmlformats.org/drawingml/2006/chart" xmlns:r="http://schemas.openxmlformats.org/officeDocument/2006/relationships" r:id="rId2"/>
          </a:graphicData>
        </a:graphic>
      </p:graphicFrame>
      <p:grpSp>
        <p:nvGrpSpPr>
          <p:cNvPr id="34832" name="Gruppieren 34831"/>
          <p:cNvGrpSpPr/>
          <p:nvPr/>
        </p:nvGrpSpPr>
        <p:grpSpPr>
          <a:xfrm>
            <a:off x="655136" y="2246495"/>
            <a:ext cx="4135067" cy="2764418"/>
            <a:chOff x="655136" y="2303645"/>
            <a:chExt cx="4135067" cy="2764418"/>
          </a:xfrm>
        </p:grpSpPr>
        <p:grpSp>
          <p:nvGrpSpPr>
            <p:cNvPr id="34826" name="Gruppieren 34825"/>
            <p:cNvGrpSpPr/>
            <p:nvPr/>
          </p:nvGrpSpPr>
          <p:grpSpPr>
            <a:xfrm>
              <a:off x="1589644" y="2641652"/>
              <a:ext cx="3200559" cy="2420556"/>
              <a:chOff x="1298510" y="2724045"/>
              <a:chExt cx="3336888" cy="2523660"/>
            </a:xfrm>
          </p:grpSpPr>
          <p:cxnSp>
            <p:nvCxnSpPr>
              <p:cNvPr id="71" name="Gerade Verbindung 70"/>
              <p:cNvCxnSpPr>
                <a:stCxn id="18" idx="2"/>
                <a:endCxn id="95" idx="3"/>
              </p:cNvCxnSpPr>
              <p:nvPr/>
            </p:nvCxnSpPr>
            <p:spPr>
              <a:xfrm>
                <a:off x="2621544" y="4192213"/>
                <a:ext cx="361399" cy="118652"/>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7" name="Gerade Verbindung 76"/>
              <p:cNvCxnSpPr>
                <a:stCxn id="19" idx="2"/>
                <a:endCxn id="96" idx="3"/>
              </p:cNvCxnSpPr>
              <p:nvPr/>
            </p:nvCxnSpPr>
            <p:spPr>
              <a:xfrm>
                <a:off x="3387875" y="4203475"/>
                <a:ext cx="400167" cy="107389"/>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83" name="Gerade Verbindung 82"/>
              <p:cNvCxnSpPr>
                <a:stCxn id="21" idx="2"/>
                <a:endCxn id="98" idx="3"/>
              </p:cNvCxnSpPr>
              <p:nvPr/>
            </p:nvCxnSpPr>
            <p:spPr>
              <a:xfrm>
                <a:off x="4309398" y="4192213"/>
                <a:ext cx="283741" cy="118652"/>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1" name="Gerade Verbindung 100"/>
              <p:cNvCxnSpPr>
                <a:stCxn id="16" idx="2"/>
                <a:endCxn id="92" idx="3"/>
              </p:cNvCxnSpPr>
              <p:nvPr/>
            </p:nvCxnSpPr>
            <p:spPr>
              <a:xfrm>
                <a:off x="1855212" y="4194318"/>
                <a:ext cx="303517" cy="140924"/>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55" name="Gruppieren 54"/>
              <p:cNvGrpSpPr/>
              <p:nvPr/>
            </p:nvGrpSpPr>
            <p:grpSpPr>
              <a:xfrm>
                <a:off x="1298510" y="2724045"/>
                <a:ext cx="3336888" cy="2523660"/>
                <a:chOff x="415852" y="2542476"/>
                <a:chExt cx="4606136" cy="3483576"/>
              </a:xfrm>
            </p:grpSpPr>
            <p:sp>
              <p:nvSpPr>
                <p:cNvPr id="7" name="Rechteck 6"/>
                <p:cNvSpPr/>
                <p:nvPr/>
              </p:nvSpPr>
              <p:spPr>
                <a:xfrm>
                  <a:off x="969727" y="3249840"/>
                  <a:ext cx="1319841" cy="519893"/>
                </a:xfrm>
                <a:prstGeom prst="rect">
                  <a:avLst/>
                </a:prstGeom>
                <a:solidFill>
                  <a:schemeClr val="bg2">
                    <a:lumMod val="50000"/>
                    <a:lumOff val="50000"/>
                  </a:schemeClr>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p>
                  <a:pPr algn="ctr">
                    <a:lnSpc>
                      <a:spcPct val="90000"/>
                    </a:lnSpc>
                    <a:spcBef>
                      <a:spcPts val="400"/>
                    </a:spcBef>
                  </a:pPr>
                  <a:r>
                    <a:rPr lang="en-GB" sz="1100" b="0" dirty="0" smtClean="0"/>
                    <a:t>Employment</a:t>
                  </a:r>
                  <a:endParaRPr lang="en-GB" sz="1100" b="0" dirty="0"/>
                </a:p>
              </p:txBody>
            </p:sp>
            <p:sp>
              <p:nvSpPr>
                <p:cNvPr id="14" name="Rechteck 13"/>
                <p:cNvSpPr/>
                <p:nvPr/>
              </p:nvSpPr>
              <p:spPr>
                <a:xfrm>
                  <a:off x="2098008" y="2542476"/>
                  <a:ext cx="1319841" cy="519893"/>
                </a:xfrm>
                <a:prstGeom prst="rect">
                  <a:avLst/>
                </a:prstGeom>
                <a:solidFill>
                  <a:schemeClr val="bg2">
                    <a:lumMod val="10000"/>
                    <a:lumOff val="90000"/>
                  </a:schemeClr>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p>
                  <a:pPr algn="ctr">
                    <a:lnSpc>
                      <a:spcPct val="90000"/>
                    </a:lnSpc>
                    <a:spcBef>
                      <a:spcPts val="400"/>
                    </a:spcBef>
                  </a:pPr>
                  <a:r>
                    <a:rPr lang="en-GB" sz="1500" b="0" dirty="0" smtClean="0"/>
                    <a:t>AGE</a:t>
                  </a:r>
                  <a:endParaRPr lang="en-GB" sz="1500" b="0" dirty="0" smtClean="0"/>
                </a:p>
              </p:txBody>
            </p:sp>
            <p:sp>
              <p:nvSpPr>
                <p:cNvPr id="15" name="Rechteck 14"/>
                <p:cNvSpPr/>
                <p:nvPr/>
              </p:nvSpPr>
              <p:spPr>
                <a:xfrm>
                  <a:off x="3226289" y="3249840"/>
                  <a:ext cx="1319841" cy="519893"/>
                </a:xfrm>
                <a:prstGeom prst="rect">
                  <a:avLst/>
                </a:prstGeom>
                <a:solidFill>
                  <a:schemeClr val="bg2">
                    <a:lumMod val="50000"/>
                    <a:lumOff val="50000"/>
                  </a:schemeClr>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p>
                  <a:pPr algn="ctr">
                    <a:lnSpc>
                      <a:spcPct val="90000"/>
                    </a:lnSpc>
                    <a:spcBef>
                      <a:spcPts val="400"/>
                    </a:spcBef>
                  </a:pPr>
                  <a:r>
                    <a:rPr lang="en-GB" sz="1100" b="0" dirty="0" smtClean="0"/>
                    <a:t>Employment</a:t>
                  </a:r>
                  <a:endParaRPr lang="en-GB" sz="1100" b="0" dirty="0"/>
                </a:p>
              </p:txBody>
            </p:sp>
            <p:sp>
              <p:nvSpPr>
                <p:cNvPr id="16" name="Rechteck 15"/>
                <p:cNvSpPr/>
                <p:nvPr/>
              </p:nvSpPr>
              <p:spPr>
                <a:xfrm>
                  <a:off x="734306" y="4052100"/>
                  <a:ext cx="900000" cy="519892"/>
                </a:xfrm>
                <a:prstGeom prst="rect">
                  <a:avLst/>
                </a:prstGeom>
                <a:solidFill>
                  <a:schemeClr val="bg2">
                    <a:lumMod val="75000"/>
                    <a:lumOff val="25000"/>
                  </a:schemeClr>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36000" rIns="72000" bIns="108000" rtlCol="0" anchor="t" anchorCtr="0">
                  <a:noAutofit/>
                </a:bodyPr>
                <a:lstStyle/>
                <a:p>
                  <a:pPr algn="ctr">
                    <a:lnSpc>
                      <a:spcPct val="90000"/>
                    </a:lnSpc>
                    <a:spcBef>
                      <a:spcPts val="400"/>
                    </a:spcBef>
                  </a:pPr>
                  <a:r>
                    <a:rPr lang="en-GB" sz="1100" b="0" dirty="0" smtClean="0"/>
                    <a:t>Speed Cluster</a:t>
                  </a:r>
                  <a:endParaRPr lang="en-GB" sz="1100" b="0" dirty="0" smtClean="0"/>
                </a:p>
              </p:txBody>
            </p:sp>
            <p:sp>
              <p:nvSpPr>
                <p:cNvPr id="18" name="Rechteck 17"/>
                <p:cNvSpPr/>
                <p:nvPr/>
              </p:nvSpPr>
              <p:spPr>
                <a:xfrm>
                  <a:off x="1792126" y="4049194"/>
                  <a:ext cx="900000" cy="519892"/>
                </a:xfrm>
                <a:prstGeom prst="rect">
                  <a:avLst/>
                </a:prstGeom>
                <a:solidFill>
                  <a:schemeClr val="bg2">
                    <a:lumMod val="75000"/>
                    <a:lumOff val="25000"/>
                  </a:schemeClr>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36000" rIns="72000" bIns="108000" rtlCol="0" anchor="t" anchorCtr="0">
                  <a:noAutofit/>
                </a:bodyPr>
                <a:lstStyle/>
                <a:p>
                  <a:pPr algn="ctr">
                    <a:lnSpc>
                      <a:spcPct val="90000"/>
                    </a:lnSpc>
                    <a:spcBef>
                      <a:spcPts val="400"/>
                    </a:spcBef>
                  </a:pPr>
                  <a:r>
                    <a:rPr lang="en-GB" sz="1100" b="0" dirty="0" smtClean="0"/>
                    <a:t>Speed Cluster</a:t>
                  </a:r>
                  <a:endParaRPr lang="en-GB" sz="1100" b="0" dirty="0"/>
                </a:p>
              </p:txBody>
            </p:sp>
            <p:sp>
              <p:nvSpPr>
                <p:cNvPr id="19" name="Rechteck 18"/>
                <p:cNvSpPr/>
                <p:nvPr/>
              </p:nvSpPr>
              <p:spPr>
                <a:xfrm>
                  <a:off x="2849946" y="4064740"/>
                  <a:ext cx="900000" cy="519892"/>
                </a:xfrm>
                <a:prstGeom prst="rect">
                  <a:avLst/>
                </a:prstGeom>
                <a:solidFill>
                  <a:schemeClr val="bg2">
                    <a:lumMod val="75000"/>
                    <a:lumOff val="25000"/>
                  </a:schemeClr>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36000" rIns="72000" bIns="108000" rtlCol="0" anchor="t" anchorCtr="0">
                  <a:noAutofit/>
                </a:bodyPr>
                <a:lstStyle/>
                <a:p>
                  <a:pPr algn="ctr">
                    <a:lnSpc>
                      <a:spcPct val="90000"/>
                    </a:lnSpc>
                    <a:spcBef>
                      <a:spcPts val="400"/>
                    </a:spcBef>
                  </a:pPr>
                  <a:r>
                    <a:rPr lang="en-GB" sz="1100" b="0" dirty="0" smtClean="0"/>
                    <a:t>Gender</a:t>
                  </a:r>
                  <a:endParaRPr lang="en-GB" sz="1100" b="0" dirty="0"/>
                </a:p>
              </p:txBody>
            </p:sp>
            <p:sp>
              <p:nvSpPr>
                <p:cNvPr id="21" name="Rechteck 20"/>
                <p:cNvSpPr/>
                <p:nvPr/>
              </p:nvSpPr>
              <p:spPr>
                <a:xfrm>
                  <a:off x="4121988" y="4049194"/>
                  <a:ext cx="900000" cy="519892"/>
                </a:xfrm>
                <a:prstGeom prst="rect">
                  <a:avLst/>
                </a:prstGeom>
                <a:solidFill>
                  <a:schemeClr val="bg2">
                    <a:lumMod val="75000"/>
                    <a:lumOff val="25000"/>
                  </a:schemeClr>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36000" rIns="72000" bIns="108000" rtlCol="0" anchor="t" anchorCtr="0">
                  <a:noAutofit/>
                </a:bodyPr>
                <a:lstStyle/>
                <a:p>
                  <a:pPr algn="ctr">
                    <a:lnSpc>
                      <a:spcPct val="90000"/>
                    </a:lnSpc>
                    <a:spcBef>
                      <a:spcPts val="400"/>
                    </a:spcBef>
                  </a:pPr>
                  <a:r>
                    <a:rPr lang="en-GB" sz="1100" b="0" dirty="0" smtClean="0"/>
                    <a:t>Device Type</a:t>
                  </a:r>
                  <a:endParaRPr lang="en-GB" sz="1100" b="0" dirty="0"/>
                </a:p>
              </p:txBody>
            </p:sp>
            <p:cxnSp>
              <p:nvCxnSpPr>
                <p:cNvPr id="11" name="Gerade Verbindung 10"/>
                <p:cNvCxnSpPr>
                  <a:stCxn id="14" idx="2"/>
                  <a:endCxn id="7" idx="0"/>
                </p:cNvCxnSpPr>
                <p:nvPr/>
              </p:nvCxnSpPr>
              <p:spPr>
                <a:xfrm flipH="1">
                  <a:off x="1629648" y="3062369"/>
                  <a:ext cx="1128281" cy="187471"/>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Gerade Verbindung 22"/>
                <p:cNvCxnSpPr>
                  <a:stCxn id="14" idx="2"/>
                  <a:endCxn id="15" idx="0"/>
                </p:cNvCxnSpPr>
                <p:nvPr/>
              </p:nvCxnSpPr>
              <p:spPr>
                <a:xfrm>
                  <a:off x="2757929" y="3062369"/>
                  <a:ext cx="1128281" cy="187471"/>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Gerade Verbindung 26"/>
                <p:cNvCxnSpPr>
                  <a:stCxn id="15" idx="2"/>
                  <a:endCxn id="21" idx="0"/>
                </p:cNvCxnSpPr>
                <p:nvPr/>
              </p:nvCxnSpPr>
              <p:spPr>
                <a:xfrm>
                  <a:off x="3886210" y="3769733"/>
                  <a:ext cx="685778" cy="279461"/>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Gerade Verbindung 28"/>
                <p:cNvCxnSpPr>
                  <a:stCxn id="15" idx="2"/>
                  <a:endCxn id="19" idx="0"/>
                </p:cNvCxnSpPr>
                <p:nvPr/>
              </p:nvCxnSpPr>
              <p:spPr>
                <a:xfrm flipH="1">
                  <a:off x="3299946" y="3769733"/>
                  <a:ext cx="586264" cy="295007"/>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7" idx="2"/>
                  <a:endCxn id="18" idx="0"/>
                </p:cNvCxnSpPr>
                <p:nvPr/>
              </p:nvCxnSpPr>
              <p:spPr>
                <a:xfrm>
                  <a:off x="1629648" y="3769733"/>
                  <a:ext cx="612478" cy="279461"/>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5" name="Gerade Verbindung 34"/>
                <p:cNvCxnSpPr>
                  <a:stCxn id="7" idx="2"/>
                  <a:endCxn id="16" idx="0"/>
                </p:cNvCxnSpPr>
                <p:nvPr/>
              </p:nvCxnSpPr>
              <p:spPr>
                <a:xfrm flipH="1">
                  <a:off x="1184306" y="3769733"/>
                  <a:ext cx="445342" cy="282367"/>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6" name="Rechteck 45"/>
                <p:cNvSpPr/>
                <p:nvPr/>
              </p:nvSpPr>
              <p:spPr>
                <a:xfrm rot="18485757">
                  <a:off x="-92110" y="5124332"/>
                  <a:ext cx="1409682" cy="393757"/>
                </a:xfrm>
                <a:prstGeom prst="rect">
                  <a:avLst/>
                </a:prstGeom>
                <a:solidFill>
                  <a:schemeClr val="bg2"/>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ctr">
                    <a:lnSpc>
                      <a:spcPct val="90000"/>
                    </a:lnSpc>
                    <a:spcBef>
                      <a:spcPts val="400"/>
                    </a:spcBef>
                  </a:pPr>
                  <a:r>
                    <a:rPr lang="en-GB" sz="1100" b="0" dirty="0" smtClean="0">
                      <a:solidFill>
                        <a:schemeClr val="bg1"/>
                      </a:solidFill>
                    </a:rPr>
                    <a:t>C</a:t>
                  </a:r>
                  <a:r>
                    <a:rPr lang="en-GB" sz="1100" b="0" dirty="0" smtClean="0">
                      <a:solidFill>
                        <a:schemeClr val="bg1"/>
                      </a:solidFill>
                    </a:rPr>
                    <a:t>ommunication</a:t>
                  </a:r>
                  <a:endParaRPr lang="en-GB" sz="1100" b="0" dirty="0" smtClean="0">
                    <a:solidFill>
                      <a:schemeClr val="bg1"/>
                    </a:solidFill>
                  </a:endParaRPr>
                </a:p>
              </p:txBody>
            </p:sp>
            <p:sp>
              <p:nvSpPr>
                <p:cNvPr id="92" name="Rechteck 91"/>
                <p:cNvSpPr/>
                <p:nvPr/>
              </p:nvSpPr>
              <p:spPr>
                <a:xfrm rot="18485757">
                  <a:off x="504621" y="5104349"/>
                  <a:ext cx="1358891" cy="393757"/>
                </a:xfrm>
                <a:prstGeom prst="rect">
                  <a:avLst/>
                </a:prstGeom>
                <a:solidFill>
                  <a:schemeClr val="bg2"/>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ctr">
                    <a:lnSpc>
                      <a:spcPct val="90000"/>
                    </a:lnSpc>
                    <a:spcBef>
                      <a:spcPts val="400"/>
                    </a:spcBef>
                  </a:pPr>
                  <a:r>
                    <a:rPr lang="en-GB" sz="1100" b="0" dirty="0" smtClean="0">
                      <a:solidFill>
                        <a:schemeClr val="bg1"/>
                      </a:solidFill>
                    </a:rPr>
                    <a:t>S</a:t>
                  </a:r>
                  <a:r>
                    <a:rPr lang="en-GB" sz="1100" b="0" dirty="0" smtClean="0">
                      <a:solidFill>
                        <a:schemeClr val="bg1"/>
                      </a:solidFill>
                    </a:rPr>
                    <a:t>ocial</a:t>
                  </a:r>
                  <a:endParaRPr lang="en-GB" sz="1100" b="0" dirty="0" smtClean="0">
                    <a:solidFill>
                      <a:schemeClr val="bg1"/>
                    </a:solidFill>
                  </a:endParaRPr>
                </a:p>
              </p:txBody>
            </p:sp>
            <p:sp>
              <p:nvSpPr>
                <p:cNvPr id="93" name="Rechteck 92"/>
                <p:cNvSpPr/>
                <p:nvPr/>
              </p:nvSpPr>
              <p:spPr>
                <a:xfrm rot="18485757">
                  <a:off x="1087862" y="5070119"/>
                  <a:ext cx="1357419" cy="393757"/>
                </a:xfrm>
                <a:prstGeom prst="rect">
                  <a:avLst/>
                </a:prstGeom>
                <a:solidFill>
                  <a:schemeClr val="bg2"/>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ctr">
                    <a:lnSpc>
                      <a:spcPct val="90000"/>
                    </a:lnSpc>
                    <a:spcBef>
                      <a:spcPts val="400"/>
                    </a:spcBef>
                  </a:pPr>
                  <a:r>
                    <a:rPr lang="en-GB" sz="1100" b="0" dirty="0" smtClean="0">
                      <a:solidFill>
                        <a:schemeClr val="bg1"/>
                      </a:solidFill>
                    </a:rPr>
                    <a:t>Navigation</a:t>
                  </a:r>
                  <a:endParaRPr lang="en-GB" sz="1100" b="0" dirty="0" smtClean="0">
                    <a:solidFill>
                      <a:schemeClr val="bg1"/>
                    </a:solidFill>
                  </a:endParaRPr>
                </a:p>
              </p:txBody>
            </p:sp>
            <p:sp>
              <p:nvSpPr>
                <p:cNvPr id="94" name="Rechteck 93"/>
                <p:cNvSpPr/>
                <p:nvPr/>
              </p:nvSpPr>
              <p:spPr>
                <a:xfrm rot="18485757">
                  <a:off x="2199196" y="5070119"/>
                  <a:ext cx="1357419" cy="393757"/>
                </a:xfrm>
                <a:prstGeom prst="rect">
                  <a:avLst/>
                </a:prstGeom>
                <a:solidFill>
                  <a:schemeClr val="bg2"/>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ctr">
                    <a:lnSpc>
                      <a:spcPct val="90000"/>
                    </a:lnSpc>
                    <a:spcBef>
                      <a:spcPts val="400"/>
                    </a:spcBef>
                  </a:pPr>
                  <a:r>
                    <a:rPr lang="en-GB" sz="1100" b="0" dirty="0" smtClean="0">
                      <a:solidFill>
                        <a:schemeClr val="bg1"/>
                      </a:solidFill>
                    </a:rPr>
                    <a:t>Shopping</a:t>
                  </a:r>
                  <a:endParaRPr lang="en-GB" sz="1100" b="0" dirty="0" smtClean="0">
                    <a:solidFill>
                      <a:schemeClr val="bg1"/>
                    </a:solidFill>
                  </a:endParaRPr>
                </a:p>
              </p:txBody>
            </p:sp>
            <p:sp>
              <p:nvSpPr>
                <p:cNvPr id="95" name="Rechteck 94"/>
                <p:cNvSpPr/>
                <p:nvPr/>
              </p:nvSpPr>
              <p:spPr>
                <a:xfrm rot="18485757">
                  <a:off x="1643530" y="5070119"/>
                  <a:ext cx="1357419" cy="393757"/>
                </a:xfrm>
                <a:prstGeom prst="rect">
                  <a:avLst/>
                </a:prstGeom>
                <a:solidFill>
                  <a:schemeClr val="bg2"/>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ctr">
                    <a:lnSpc>
                      <a:spcPct val="90000"/>
                    </a:lnSpc>
                    <a:spcBef>
                      <a:spcPts val="400"/>
                    </a:spcBef>
                  </a:pPr>
                  <a:r>
                    <a:rPr lang="en-GB" sz="1100" b="0" dirty="0" smtClean="0">
                      <a:solidFill>
                        <a:schemeClr val="bg1"/>
                      </a:solidFill>
                    </a:rPr>
                    <a:t>S</a:t>
                  </a:r>
                  <a:r>
                    <a:rPr lang="en-GB" sz="1100" b="0" dirty="0" smtClean="0">
                      <a:solidFill>
                        <a:schemeClr val="bg1"/>
                      </a:solidFill>
                    </a:rPr>
                    <a:t>treaming</a:t>
                  </a:r>
                  <a:endParaRPr lang="en-GB" sz="1100" b="0" dirty="0" smtClean="0">
                    <a:solidFill>
                      <a:schemeClr val="bg1"/>
                    </a:solidFill>
                  </a:endParaRPr>
                </a:p>
              </p:txBody>
            </p:sp>
            <p:sp>
              <p:nvSpPr>
                <p:cNvPr id="96" name="Rechteck 95"/>
                <p:cNvSpPr/>
                <p:nvPr/>
              </p:nvSpPr>
              <p:spPr>
                <a:xfrm rot="18485757">
                  <a:off x="2754864" y="5070119"/>
                  <a:ext cx="1357419" cy="393757"/>
                </a:xfrm>
                <a:prstGeom prst="rect">
                  <a:avLst/>
                </a:prstGeom>
                <a:solidFill>
                  <a:schemeClr val="bg2"/>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ctr">
                    <a:lnSpc>
                      <a:spcPct val="90000"/>
                    </a:lnSpc>
                    <a:spcBef>
                      <a:spcPts val="400"/>
                    </a:spcBef>
                  </a:pPr>
                  <a:r>
                    <a:rPr lang="en-GB" sz="1100" b="0" dirty="0" smtClean="0">
                      <a:solidFill>
                        <a:schemeClr val="bg1"/>
                      </a:solidFill>
                    </a:rPr>
                    <a:t>Gaming</a:t>
                  </a:r>
                  <a:endParaRPr lang="en-GB" sz="1100" b="0" dirty="0" smtClean="0">
                    <a:solidFill>
                      <a:schemeClr val="bg1"/>
                    </a:solidFill>
                  </a:endParaRPr>
                </a:p>
              </p:txBody>
            </p:sp>
            <p:sp>
              <p:nvSpPr>
                <p:cNvPr id="97" name="Rechteck 96"/>
                <p:cNvSpPr/>
                <p:nvPr/>
              </p:nvSpPr>
              <p:spPr>
                <a:xfrm rot="18485757">
                  <a:off x="3310531" y="5070119"/>
                  <a:ext cx="1357419" cy="393757"/>
                </a:xfrm>
                <a:prstGeom prst="rect">
                  <a:avLst/>
                </a:prstGeom>
                <a:solidFill>
                  <a:schemeClr val="bg2"/>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ctr">
                    <a:lnSpc>
                      <a:spcPct val="90000"/>
                    </a:lnSpc>
                    <a:spcBef>
                      <a:spcPts val="400"/>
                    </a:spcBef>
                  </a:pPr>
                  <a:r>
                    <a:rPr lang="en-GB" sz="1100" b="0" dirty="0" smtClean="0">
                      <a:solidFill>
                        <a:schemeClr val="bg1"/>
                      </a:solidFill>
                    </a:rPr>
                    <a:t>Information</a:t>
                  </a:r>
                  <a:endParaRPr lang="en-GB" sz="1100" b="0" dirty="0" smtClean="0">
                    <a:solidFill>
                      <a:schemeClr val="bg1"/>
                    </a:solidFill>
                  </a:endParaRPr>
                </a:p>
              </p:txBody>
            </p:sp>
            <p:sp>
              <p:nvSpPr>
                <p:cNvPr id="98" name="Rechteck 97"/>
                <p:cNvSpPr/>
                <p:nvPr/>
              </p:nvSpPr>
              <p:spPr>
                <a:xfrm rot="18485757">
                  <a:off x="3866195" y="5070119"/>
                  <a:ext cx="1357419" cy="393757"/>
                </a:xfrm>
                <a:prstGeom prst="rect">
                  <a:avLst/>
                </a:prstGeom>
                <a:solidFill>
                  <a:schemeClr val="bg2"/>
                </a:solidFill>
                <a:ln w="3175">
                  <a:solidFill>
                    <a:schemeClr val="tx1"/>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ctr">
                    <a:lnSpc>
                      <a:spcPct val="90000"/>
                    </a:lnSpc>
                    <a:spcBef>
                      <a:spcPts val="400"/>
                    </a:spcBef>
                  </a:pPr>
                  <a:r>
                    <a:rPr lang="en-GB" sz="1100" b="0" dirty="0" smtClean="0">
                      <a:solidFill>
                        <a:schemeClr val="bg1"/>
                      </a:solidFill>
                    </a:rPr>
                    <a:t>Music</a:t>
                  </a:r>
                  <a:endParaRPr lang="en-GB" sz="1100" b="0" dirty="0" smtClean="0">
                    <a:solidFill>
                      <a:schemeClr val="bg1"/>
                    </a:solidFill>
                  </a:endParaRPr>
                </a:p>
              </p:txBody>
            </p:sp>
          </p:grpSp>
          <p:cxnSp>
            <p:nvCxnSpPr>
              <p:cNvPr id="62" name="Gerade Verbindung 61"/>
              <p:cNvCxnSpPr>
                <a:stCxn id="16" idx="2"/>
                <a:endCxn id="46" idx="3"/>
              </p:cNvCxnSpPr>
              <p:nvPr/>
            </p:nvCxnSpPr>
            <p:spPr>
              <a:xfrm flipH="1">
                <a:off x="1756181" y="4194318"/>
                <a:ext cx="99031" cy="140922"/>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8" name="Gerade Verbindung 67"/>
              <p:cNvCxnSpPr>
                <a:stCxn id="18" idx="2"/>
                <a:endCxn id="93" idx="3"/>
              </p:cNvCxnSpPr>
              <p:nvPr/>
            </p:nvCxnSpPr>
            <p:spPr>
              <a:xfrm flipH="1">
                <a:off x="2580392" y="4192213"/>
                <a:ext cx="41151" cy="118652"/>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4" name="Gerade Verbindung 73"/>
              <p:cNvCxnSpPr>
                <a:stCxn id="19" idx="2"/>
                <a:endCxn id="94" idx="3"/>
              </p:cNvCxnSpPr>
              <p:nvPr/>
            </p:nvCxnSpPr>
            <p:spPr>
              <a:xfrm flipH="1">
                <a:off x="3385492" y="4203475"/>
                <a:ext cx="2383" cy="107389"/>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80" name="Gerade Verbindung 79"/>
              <p:cNvCxnSpPr>
                <a:stCxn id="21" idx="2"/>
                <a:endCxn id="97" idx="3"/>
              </p:cNvCxnSpPr>
              <p:nvPr/>
            </p:nvCxnSpPr>
            <p:spPr>
              <a:xfrm flipH="1">
                <a:off x="4190592" y="4192213"/>
                <a:ext cx="118806" cy="118652"/>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34827" name="Gebogener Pfeil 34826"/>
            <p:cNvSpPr/>
            <p:nvPr/>
          </p:nvSpPr>
          <p:spPr>
            <a:xfrm rot="17927621">
              <a:off x="437270" y="2589182"/>
              <a:ext cx="2764418" cy="2193344"/>
            </a:xfrm>
            <a:prstGeom prst="circularArrow">
              <a:avLst>
                <a:gd name="adj1" fmla="val 12500"/>
                <a:gd name="adj2" fmla="val 1114276"/>
                <a:gd name="adj3" fmla="val 20457681"/>
                <a:gd name="adj4" fmla="val 11035735"/>
                <a:gd name="adj5" fmla="val 12500"/>
              </a:avLst>
            </a:prstGeom>
            <a:solidFill>
              <a:schemeClr val="accent3"/>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GB" sz="1500" b="0" dirty="0" smtClean="0">
                <a:solidFill>
                  <a:schemeClr val="tx1"/>
                </a:solidFill>
              </a:endParaRPr>
            </a:p>
          </p:txBody>
        </p:sp>
        <p:sp>
          <p:nvSpPr>
            <p:cNvPr id="34828" name="Rechteck 34827"/>
            <p:cNvSpPr/>
            <p:nvPr/>
          </p:nvSpPr>
          <p:spPr>
            <a:xfrm rot="19984131">
              <a:off x="655136" y="3703991"/>
              <a:ext cx="709558" cy="1055581"/>
            </a:xfrm>
            <a:prstGeom prst="rect">
              <a:avLst/>
            </a:prstGeom>
            <a:gradFill flip="none" rotWithShape="1">
              <a:gsLst>
                <a:gs pos="0">
                  <a:schemeClr val="bg1">
                    <a:alpha val="0"/>
                  </a:schemeClr>
                </a:gs>
                <a:gs pos="38000">
                  <a:schemeClr val="bg1">
                    <a:alpha val="46000"/>
                  </a:schemeClr>
                </a:gs>
                <a:gs pos="83000">
                  <a:schemeClr val="accent1">
                    <a:shade val="100000"/>
                    <a:satMod val="115000"/>
                  </a:schemeClr>
                </a:gs>
              </a:gsLst>
              <a:lin ang="5400000" scaled="1"/>
              <a:tileRect/>
            </a:gra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GB" sz="1500" b="0" dirty="0" smtClean="0"/>
            </a:p>
          </p:txBody>
        </p:sp>
      </p:grpSp>
      <p:sp>
        <p:nvSpPr>
          <p:cNvPr id="113" name="Textfeld 112"/>
          <p:cNvSpPr txBox="1"/>
          <p:nvPr/>
        </p:nvSpPr>
        <p:spPr>
          <a:xfrm>
            <a:off x="777674" y="5097488"/>
            <a:ext cx="4232476" cy="1265988"/>
          </a:xfrm>
          <a:prstGeom prst="rect">
            <a:avLst/>
          </a:prstGeom>
          <a:noFill/>
          <a:ln w="9525">
            <a:noFill/>
          </a:ln>
        </p:spPr>
        <p:txBody>
          <a:bodyPr vert="horz" wrap="square" lIns="0" tIns="0" rIns="0" bIns="0" rtlCol="0">
            <a:spAutoFit/>
          </a:bodyPr>
          <a:lstStyle/>
          <a:p>
            <a:pPr marL="285750" indent="-285750">
              <a:lnSpc>
                <a:spcPct val="90000"/>
              </a:lnSpc>
              <a:spcBef>
                <a:spcPts val="400"/>
              </a:spcBef>
              <a:buClr>
                <a:srgbClr val="000000"/>
              </a:buClr>
              <a:buSzPct val="100000"/>
              <a:buFont typeface="Arial" panose="020B0604020202020204" pitchFamily="34" charset="0"/>
              <a:buChar char="•"/>
            </a:pPr>
            <a:r>
              <a:rPr lang="en-GB" sz="1400" b="0" dirty="0" smtClean="0">
                <a:latin typeface="+mn-lt"/>
                <a:cs typeface="Arial Narrow" pitchFamily="34" charset="0"/>
              </a:rPr>
              <a:t>Random Forests use a combined evaluation of a multitude of decision trees</a:t>
            </a:r>
          </a:p>
          <a:p>
            <a:pPr marL="285750" indent="-285750">
              <a:lnSpc>
                <a:spcPct val="90000"/>
              </a:lnSpc>
              <a:spcBef>
                <a:spcPts val="400"/>
              </a:spcBef>
              <a:buClr>
                <a:srgbClr val="000000"/>
              </a:buClr>
              <a:buSzPct val="100000"/>
              <a:buFont typeface="Arial" panose="020B0604020202020204" pitchFamily="34" charset="0"/>
              <a:buChar char="•"/>
            </a:pPr>
            <a:r>
              <a:rPr lang="en-GB" sz="1400" b="0" dirty="0" smtClean="0">
                <a:latin typeface="+mn-lt"/>
                <a:cs typeface="Arial Narrow" pitchFamily="34" charset="0"/>
              </a:rPr>
              <a:t>Decision Trees are randomized in each iteration, with respect to included cases and variables</a:t>
            </a:r>
          </a:p>
          <a:p>
            <a:pPr marL="285750" indent="-285750">
              <a:lnSpc>
                <a:spcPct val="90000"/>
              </a:lnSpc>
              <a:spcBef>
                <a:spcPts val="400"/>
              </a:spcBef>
              <a:buClr>
                <a:srgbClr val="000000"/>
              </a:buClr>
              <a:buSzPct val="100000"/>
              <a:buFont typeface="Arial" panose="020B0604020202020204" pitchFamily="34" charset="0"/>
              <a:buChar char="•"/>
            </a:pPr>
            <a:r>
              <a:rPr lang="en-GB" sz="1400" b="0" dirty="0" smtClean="0">
                <a:latin typeface="+mn-lt"/>
                <a:cs typeface="Arial Narrow" pitchFamily="34" charset="0"/>
              </a:rPr>
              <a:t>Based on these iterations, an overall variable importance can be computed</a:t>
            </a:r>
          </a:p>
        </p:txBody>
      </p:sp>
      <p:sp>
        <p:nvSpPr>
          <p:cNvPr id="34831" name="Rechteck 34830"/>
          <p:cNvSpPr/>
          <p:nvPr/>
        </p:nvSpPr>
        <p:spPr>
          <a:xfrm rot="1796522">
            <a:off x="4230835" y="2272234"/>
            <a:ext cx="1114425" cy="295275"/>
          </a:xfrm>
          <a:prstGeom prst="rect">
            <a:avLst/>
          </a:prstGeom>
          <a:solidFill>
            <a:schemeClr val="accent5"/>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p>
            <a:pPr algn="ctr">
              <a:lnSpc>
                <a:spcPct val="90000"/>
              </a:lnSpc>
              <a:spcBef>
                <a:spcPts val="400"/>
              </a:spcBef>
            </a:pPr>
            <a:r>
              <a:rPr lang="en-GB" sz="1500" b="0" dirty="0" smtClean="0"/>
              <a:t>schematic</a:t>
            </a:r>
            <a:endParaRPr lang="en-GB" sz="1500" b="0" dirty="0" smtClean="0"/>
          </a:p>
        </p:txBody>
      </p:sp>
    </p:spTree>
    <p:extLst>
      <p:ext uri="{BB962C8B-B14F-4D97-AF65-F5344CB8AC3E}">
        <p14:creationId xmlns:p14="http://schemas.microsoft.com/office/powerpoint/2010/main" val="2716632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9906000" cy="6858000"/>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697477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p:cNvSpPr/>
          <p:nvPr/>
        </p:nvSpPr>
        <p:spPr>
          <a:xfrm>
            <a:off x="0" y="4451230"/>
            <a:ext cx="9906000" cy="1604513"/>
          </a:xfrm>
          <a:prstGeom prst="rect">
            <a:avLst/>
          </a:prstGeom>
          <a:solidFill>
            <a:srgbClr val="1B6322">
              <a:alpha val="70980"/>
            </a:srgbClr>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smtClean="0"/>
          </a:p>
        </p:txBody>
      </p:sp>
      <p:sp>
        <p:nvSpPr>
          <p:cNvPr id="5" name="Titel 3"/>
          <p:cNvSpPr txBox="1">
            <a:spLocks/>
          </p:cNvSpPr>
          <p:nvPr/>
        </p:nvSpPr>
        <p:spPr>
          <a:xfrm>
            <a:off x="0" y="5001134"/>
            <a:ext cx="3783600" cy="1114830"/>
          </a:xfrm>
          <a:prstGeom prst="rect">
            <a:avLst/>
          </a:prstGeom>
        </p:spPr>
        <p:txBody>
          <a:bodyPr/>
          <a:lstStyle>
            <a:lvl1pPr algn="l" defTabSz="914400" rtl="0" eaLnBrk="1" latinLnBrk="0" hangingPunct="1">
              <a:lnSpc>
                <a:spcPct val="90000"/>
              </a:lnSpc>
              <a:spcBef>
                <a:spcPct val="0"/>
              </a:spcBef>
              <a:buNone/>
              <a:defRPr lang="en-US" sz="2700" b="0" kern="1200" baseline="0" dirty="0">
                <a:solidFill>
                  <a:schemeClr val="tx1"/>
                </a:solidFill>
                <a:latin typeface="+mj-lt"/>
                <a:ea typeface="+mj-ea"/>
                <a:cs typeface="+mj-cs"/>
                <a:sym typeface="+mn-lt"/>
              </a:defRPr>
            </a:lvl1pPr>
          </a:lstStyle>
          <a:p>
            <a:pPr marL="361950" indent="-361950" fontAlgn="auto">
              <a:spcAft>
                <a:spcPts val="0"/>
              </a:spcAft>
            </a:pPr>
            <a:r>
              <a:rPr lang="en-US" dirty="0" smtClean="0">
                <a:solidFill>
                  <a:schemeClr val="bg1"/>
                </a:solidFill>
              </a:rPr>
              <a:t>Thank </a:t>
            </a:r>
            <a:r>
              <a:rPr lang="en-US" dirty="0" smtClean="0">
                <a:solidFill>
                  <a:schemeClr val="bg1"/>
                </a:solidFill>
              </a:rPr>
              <a:t>You!</a:t>
            </a:r>
            <a:endParaRPr lang="en-US" dirty="0">
              <a:solidFill>
                <a:schemeClr val="bg1"/>
              </a:solidFill>
            </a:endParaRPr>
          </a:p>
        </p:txBody>
      </p:sp>
    </p:spTree>
    <p:extLst>
      <p:ext uri="{BB962C8B-B14F-4D97-AF65-F5344CB8AC3E}">
        <p14:creationId xmlns:p14="http://schemas.microsoft.com/office/powerpoint/2010/main" val="20610208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3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3&quot;&gt;&lt;elem m_fUsage=&quot;5.71487432603959710000E+000&quot;&gt;&lt;m_msothmcolidx val=&quot;0&quot;/&gt;&lt;m_rgb r=&quot;3&quot; g=&quot;5f&quot; b=&quot;11&quot;/&gt;&lt;m_ppcolschidx tagver0=&quot;23004&quot; tagname0=&quot;m_ppcolschidxUNRECOGNIZED&quot; val=&quot;0&quot;/&gt;&lt;m_nBrightness val=&quot;0&quot;/&gt;&lt;/elem&gt;&lt;elem m_fUsage=&quot;3.17877811718622280000E+000&quot;&gt;&lt;m_msothmcolidx val=&quot;0&quot;/&gt;&lt;m_rgb r=&quot;54&quot; g=&quot;e1&quot; b=&quot;4d&quot;/&gt;&lt;m_ppcolschidx tagver0=&quot;23004&quot; tagname0=&quot;m_ppcolschidxUNRECOGNIZED&quot; val=&quot;0&quot;/&gt;&lt;m_nBrightness val=&quot;0&quot;/&gt;&lt;/elem&gt;&lt;elem m_fUsage=&quot;1.21576654590569360000E-001&quot;&gt;&lt;m_msothmcolidx val=&quot;0&quot;/&gt;&lt;m_rgb r=&quot;c6&quot; g=&quot;df&quot; b=&quot;e7&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iHQ5HaSq0KpPbr8Pt1l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0574Lt1pfEeuusKCiCw0P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AYihxDE5kuGURPGQNXaB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ftmelsgBUePgy_NUQgnr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heme/theme1.xml><?xml version="1.0" encoding="utf-8"?>
<a:theme xmlns:a="http://schemas.openxmlformats.org/drawingml/2006/main" name="A4_RBSC_PPT">
  <a:themeElements>
    <a:clrScheme name="Benutzerdefiniert 2">
      <a:dk1>
        <a:srgbClr val="000000"/>
      </a:dk1>
      <a:lt1>
        <a:srgbClr val="FFFFFF"/>
      </a:lt1>
      <a:dk2>
        <a:srgbClr val="716D6D"/>
      </a:dk2>
      <a:lt2>
        <a:srgbClr val="003F56"/>
      </a:lt2>
      <a:accent1>
        <a:srgbClr val="FFFFFF"/>
      </a:accent1>
      <a:accent2>
        <a:srgbClr val="DFD6CF"/>
      </a:accent2>
      <a:accent3>
        <a:srgbClr val="1B6322"/>
      </a:accent3>
      <a:accent4>
        <a:srgbClr val="82D87E"/>
      </a:accent4>
      <a:accent5>
        <a:srgbClr val="DFD6CF"/>
      </a:accent5>
      <a:accent6>
        <a:srgbClr val="008CC0"/>
      </a:accent6>
      <a:hlink>
        <a:srgbClr val="003F56"/>
      </a:hlink>
      <a:folHlink>
        <a:srgbClr val="95E2FF"/>
      </a:folHlink>
    </a:clrScheme>
    <a:fontScheme name="Benutzerdefiniert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3"/>
          </a:solidFill>
        </a:ln>
        <a:effectLst/>
      </a:spPr>
      <a:bodyPr lIns="72000" tIns="72000" rIns="72000" bIns="108000" rtlCol="0" anchor="t" anchorCtr="0">
        <a:noAutofit/>
      </a:bodyPr>
      <a:lstStyle>
        <a:defPPr algn="l">
          <a:lnSpc>
            <a:spcPct val="90000"/>
          </a:lnSpc>
          <a:spcBef>
            <a:spcPts val="400"/>
          </a:spcBef>
          <a:defRPr sz="1500" b="0" dirty="0" smtClean="0"/>
        </a:defPPr>
      </a:lstStyle>
      <a:style>
        <a:lnRef idx="1">
          <a:schemeClr val="accent1"/>
        </a:lnRef>
        <a:fillRef idx="0">
          <a:schemeClr val="accent1"/>
        </a:fillRef>
        <a:effectRef idx="0">
          <a:schemeClr val="accent1"/>
        </a:effectRef>
        <a:fontRef idx="minor">
          <a:schemeClr val="tx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vert="horz" wrap="square" lIns="0" tIns="0" rIns="0" bIns="0" rtlCol="0">
        <a:spAutoFit/>
      </a:bodyPr>
      <a:lstStyle>
        <a:defPPr>
          <a:lnSpc>
            <a:spcPct val="90000"/>
          </a:lnSpc>
          <a:spcBef>
            <a:spcPts val="400"/>
          </a:spcBef>
          <a:buClr>
            <a:srgbClr val="000000"/>
          </a:buClr>
          <a:buSzPct val="100000"/>
          <a:defRPr sz="1500" b="0" noProof="0" dirty="0" smtClean="0">
            <a:latin typeface="+mn-lt"/>
            <a:cs typeface="Arial Narrow"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A4_RBSC_PPT</Template>
  <TotalTime>0</TotalTime>
  <Words>549</Words>
  <Application>Microsoft Office PowerPoint</Application>
  <PresentationFormat>A4-Papier (210x297 mm)</PresentationFormat>
  <Paragraphs>71</Paragraphs>
  <Slides>6</Slides>
  <Notes>0</Notes>
  <HiddenSlides>1</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6</vt:i4>
      </vt:variant>
    </vt:vector>
  </HeadingPairs>
  <TitlesOfParts>
    <vt:vector size="8" baseType="lpstr">
      <vt:lpstr>A4_RBSC_PPT</vt:lpstr>
      <vt:lpstr>think-cell Slide</vt:lpstr>
      <vt:lpstr>You walk, you travel, you use your phone – differently!</vt:lpstr>
      <vt:lpstr>By combining different data sources, we can link App Usage to locations – GLM and Random Forests used to analyze impact</vt:lpstr>
      <vt:lpstr>We have investigated into the role of Speed of Movement for App Usage using both model-based and Machine Learning approaches</vt:lpstr>
      <vt:lpstr>GLM data show significant effects for various app types, suggesting a relevant impact of speed of travel on app usage patterns </vt:lpstr>
      <vt:lpstr>Random Forests have confirmed the relative importance of Speed of Movement in determining App Usage as third most important</vt:lpstr>
      <vt:lpstr>PowerPoint-Präsentation</vt:lpstr>
    </vt:vector>
  </TitlesOfParts>
  <Company>Roland Berger Strategy Consultants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Jochen Groß</dc:creator>
  <cp:lastModifiedBy>Kristina Jäger</cp:lastModifiedBy>
  <cp:revision>192</cp:revision>
  <cp:lastPrinted>2014-12-08T10:24:10Z</cp:lastPrinted>
  <dcterms:created xsi:type="dcterms:W3CDTF">2014-11-22T10:12:36Z</dcterms:created>
  <dcterms:modified xsi:type="dcterms:W3CDTF">2015-03-22T10:23:15Z</dcterms:modified>
</cp:coreProperties>
</file>