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47730-2DA7-4C5A-8B4A-4F4108745B95}" type="datetimeFigureOut">
              <a:rPr lang="de-DE" smtClean="0"/>
              <a:t>22.03.2015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72871-3C2E-4AEC-B358-7538288B8B6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3584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22.03.2015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SozÖkonomEtrics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81DA3-A536-45A0-A9C6-6BF0194DC1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76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22.03.2015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SozÖkonomEtrics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81DA3-A536-45A0-A9C6-6BF0194DC1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7580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22.03.2015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SozÖkonomEtrics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81DA3-A536-45A0-A9C6-6BF0194DC1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191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22.03.2015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SozÖkonomEtrics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81DA3-A536-45A0-A9C6-6BF0194DC1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5032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22.03.2015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SozÖkonomEtrics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81DA3-A536-45A0-A9C6-6BF0194DC1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5508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22.03.2015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SozÖkonomEtrics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81DA3-A536-45A0-A9C6-6BF0194DC1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6934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22.03.2015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SozÖkonomEtrics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81DA3-A536-45A0-A9C6-6BF0194DC1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0031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22.03.2015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SozÖkonomEtrics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81DA3-A536-45A0-A9C6-6BF0194DC1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225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22.03.2015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SozÖkonomEtrics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81DA3-A536-45A0-A9C6-6BF0194DC1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9088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22.03.2015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SozÖkonomEtrics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81DA3-A536-45A0-A9C6-6BF0194DC1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3331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22.03.2015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SozÖkonomEtrics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81DA3-A536-45A0-A9C6-6BF0194DC1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1127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smtClean="0"/>
              <a:t>22.03.2015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smtClean="0"/>
              <a:t>SozÖkonomEtrics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fld id="{23E81DA3-A536-45A0-A9C6-6BF0194DC12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Textfeld 7"/>
          <p:cNvSpPr txBox="1"/>
          <p:nvPr userDrawn="1"/>
        </p:nvSpPr>
        <p:spPr>
          <a:xfrm>
            <a:off x="8028384" y="1824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#DF15DE</a:t>
            </a:r>
            <a:endParaRPr lang="de-DE" dirty="0">
              <a:solidFill>
                <a:schemeClr val="tx1">
                  <a:lumMod val="50000"/>
                  <a:lumOff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514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 Narrow" panose="020B060602020203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 Narrow" panose="020B060602020203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gif"/><Relationship Id="rId7" Type="http://schemas.openxmlformats.org/officeDocument/2006/relationships/image" Target="../media/image5.png"/><Relationship Id="rId12" Type="http://schemas.openxmlformats.org/officeDocument/2006/relationships/image" Target="../media/image13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11" Type="http://schemas.openxmlformats.org/officeDocument/2006/relationships/image" Target="../media/image12.jpe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Rentner</a:t>
            </a:r>
            <a:br>
              <a:rPr lang="de-DE" dirty="0" smtClean="0"/>
            </a:br>
            <a:r>
              <a:rPr lang="de-DE" dirty="0" smtClean="0"/>
              <a:t> – </a:t>
            </a:r>
            <a:br>
              <a:rPr lang="de-DE" dirty="0" smtClean="0"/>
            </a:br>
            <a:r>
              <a:rPr lang="de-DE" dirty="0" smtClean="0"/>
              <a:t>Hidden Champions der mobile Apps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22.03.2015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SozÖkonomEtrics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81DA3-A536-45A0-A9C6-6BF0194DC12A}" type="slidenum">
              <a:rPr lang="de-DE" smtClean="0"/>
              <a:t>1</a:t>
            </a:fld>
            <a:endParaRPr lang="de-DE"/>
          </a:p>
        </p:txBody>
      </p:sp>
      <p:sp>
        <p:nvSpPr>
          <p:cNvPr id="7" name="Wolkenförmige Legende 6"/>
          <p:cNvSpPr/>
          <p:nvPr/>
        </p:nvSpPr>
        <p:spPr>
          <a:xfrm>
            <a:off x="3167336" y="3075330"/>
            <a:ext cx="3384376" cy="1512168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 descr="7569673_5a47dbb949_m.gif"/>
          <p:cNvPicPr>
            <a:picLocks noChangeAspect="1"/>
          </p:cNvPicPr>
          <p:nvPr/>
        </p:nvPicPr>
        <p:blipFill>
          <a:blip r:embed="rId2" cstate="print">
            <a:biLevel thresh="50000"/>
          </a:blip>
          <a:stretch>
            <a:fillRect/>
          </a:stretch>
        </p:blipFill>
        <p:spPr>
          <a:xfrm>
            <a:off x="2647401" y="4784898"/>
            <a:ext cx="1492551" cy="1458783"/>
          </a:xfrm>
          <a:prstGeom prst="rect">
            <a:avLst/>
          </a:prstGeom>
        </p:spPr>
      </p:pic>
      <p:pic>
        <p:nvPicPr>
          <p:cNvPr id="9" name="Grafik 8" descr="500px-Facebook_Logo_Mini.svg.png"/>
          <p:cNvPicPr>
            <a:picLocks noChangeAspect="1"/>
          </p:cNvPicPr>
          <p:nvPr/>
        </p:nvPicPr>
        <p:blipFill>
          <a:blip r:embed="rId3" cstate="print">
            <a:grayscl/>
          </a:blip>
          <a:stretch>
            <a:fillRect/>
          </a:stretch>
        </p:blipFill>
        <p:spPr>
          <a:xfrm>
            <a:off x="4130767" y="3638975"/>
            <a:ext cx="350108" cy="350108"/>
          </a:xfrm>
          <a:prstGeom prst="rect">
            <a:avLst/>
          </a:prstGeom>
        </p:spPr>
      </p:pic>
      <p:pic>
        <p:nvPicPr>
          <p:cNvPr id="10" name="Grafik 9" descr="twitter-logo-300x300.jpg"/>
          <p:cNvPicPr>
            <a:picLocks noChangeAspect="1"/>
          </p:cNvPicPr>
          <p:nvPr/>
        </p:nvPicPr>
        <p:blipFill>
          <a:blip r:embed="rId4" cstate="print">
            <a:grayscl/>
          </a:blip>
          <a:stretch>
            <a:fillRect/>
          </a:stretch>
        </p:blipFill>
        <p:spPr>
          <a:xfrm>
            <a:off x="4809876" y="3382708"/>
            <a:ext cx="350108" cy="350108"/>
          </a:xfrm>
          <a:prstGeom prst="rect">
            <a:avLst/>
          </a:prstGeom>
        </p:spPr>
      </p:pic>
      <p:pic>
        <p:nvPicPr>
          <p:cNvPr id="11" name="Grafik 10" descr="you-tube-logo.png"/>
          <p:cNvPicPr>
            <a:picLocks noChangeAspect="1"/>
          </p:cNvPicPr>
          <p:nvPr/>
        </p:nvPicPr>
        <p:blipFill>
          <a:blip r:embed="rId5" cstate="print">
            <a:grayscl/>
          </a:blip>
          <a:stretch>
            <a:fillRect/>
          </a:stretch>
        </p:blipFill>
        <p:spPr>
          <a:xfrm>
            <a:off x="3685061" y="3194912"/>
            <a:ext cx="583513" cy="583513"/>
          </a:xfrm>
          <a:prstGeom prst="rect">
            <a:avLst/>
          </a:prstGeom>
        </p:spPr>
      </p:pic>
      <p:pic>
        <p:nvPicPr>
          <p:cNvPr id="12" name="Grafik 11" descr="unnamed.png"/>
          <p:cNvPicPr>
            <a:picLocks noChangeAspect="1"/>
          </p:cNvPicPr>
          <p:nvPr/>
        </p:nvPicPr>
        <p:blipFill>
          <a:blip r:embed="rId6" cstate="print">
            <a:grayscl/>
          </a:blip>
          <a:stretch>
            <a:fillRect/>
          </a:stretch>
        </p:blipFill>
        <p:spPr>
          <a:xfrm>
            <a:off x="3626709" y="3923786"/>
            <a:ext cx="350108" cy="350108"/>
          </a:xfrm>
          <a:prstGeom prst="rect">
            <a:avLst/>
          </a:prstGeom>
        </p:spPr>
      </p:pic>
      <p:pic>
        <p:nvPicPr>
          <p:cNvPr id="13" name="Grafik 12" descr="freeletics-logo.jpg"/>
          <p:cNvPicPr>
            <a:picLocks noChangeAspect="1"/>
          </p:cNvPicPr>
          <p:nvPr/>
        </p:nvPicPr>
        <p:blipFill>
          <a:blip r:embed="rId7" cstate="print">
            <a:grayscl/>
            <a:lum bright="20000" contrast="-10000"/>
          </a:blip>
          <a:srcRect l="33463" t="16911" r="33463" b="15196"/>
          <a:stretch>
            <a:fillRect/>
          </a:stretch>
        </p:blipFill>
        <p:spPr>
          <a:xfrm>
            <a:off x="5495822" y="3248365"/>
            <a:ext cx="372322" cy="329106"/>
          </a:xfrm>
          <a:prstGeom prst="roundRect">
            <a:avLst/>
          </a:prstGeom>
        </p:spPr>
      </p:pic>
      <p:pic>
        <p:nvPicPr>
          <p:cNvPr id="14" name="Grafik 13" descr="unnamed (1).png"/>
          <p:cNvPicPr>
            <a:picLocks noChangeAspect="1"/>
          </p:cNvPicPr>
          <p:nvPr/>
        </p:nvPicPr>
        <p:blipFill>
          <a:blip r:embed="rId8" cstate="print">
            <a:grayscl/>
          </a:blip>
          <a:stretch>
            <a:fillRect/>
          </a:stretch>
        </p:blipFill>
        <p:spPr>
          <a:xfrm>
            <a:off x="5264615" y="3677181"/>
            <a:ext cx="462414" cy="462414"/>
          </a:xfrm>
          <a:prstGeom prst="rect">
            <a:avLst/>
          </a:prstGeom>
        </p:spPr>
      </p:pic>
      <p:pic>
        <p:nvPicPr>
          <p:cNvPr id="15" name="Grafik 14" descr="unnamed (2).png"/>
          <p:cNvPicPr>
            <a:picLocks noChangeAspect="1"/>
          </p:cNvPicPr>
          <p:nvPr/>
        </p:nvPicPr>
        <p:blipFill>
          <a:blip r:embed="rId9" cstate="print">
            <a:grayscl/>
          </a:blip>
          <a:stretch>
            <a:fillRect/>
          </a:stretch>
        </p:blipFill>
        <p:spPr>
          <a:xfrm>
            <a:off x="4576471" y="4035022"/>
            <a:ext cx="408459" cy="408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67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22.03.2015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SozÖkonomEtrics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81DA3-A536-45A0-A9C6-6BF0194DC12A}" type="slidenum">
              <a:rPr lang="de-DE" smtClean="0"/>
              <a:t>2</a:t>
            </a:fld>
            <a:endParaRPr lang="de-DE"/>
          </a:p>
        </p:txBody>
      </p:sp>
      <p:sp>
        <p:nvSpPr>
          <p:cNvPr id="9" name="Titel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DE" dirty="0" err="1" smtClean="0"/>
              <a:t>Unausgeschöpfte</a:t>
            </a:r>
            <a:r>
              <a:rPr lang="de-DE" dirty="0" smtClean="0"/>
              <a:t> Potenziale im Mobile Marketing?</a:t>
            </a:r>
            <a:endParaRPr lang="de-DE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12" y="3931576"/>
            <a:ext cx="8964000" cy="1225616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60" y="2110188"/>
            <a:ext cx="8964000" cy="123672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89812" y="1803594"/>
            <a:ext cx="89634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Arial Narrow" panose="020B0606020202030204" pitchFamily="34" charset="0"/>
              </a:rPr>
              <a:t>Durchschnittliche Nutzungsdauer in Minuten:</a:t>
            </a:r>
            <a:endParaRPr lang="de-DE" sz="1600" dirty="0">
              <a:latin typeface="Arial Narrow" panose="020B060602020203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07504" y="3639351"/>
            <a:ext cx="89634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Arial Narrow" panose="020B0606020202030204" pitchFamily="34" charset="0"/>
              </a:rPr>
              <a:t>Anzahl der Nutzer:</a:t>
            </a:r>
            <a:endParaRPr lang="de-DE" sz="1600" dirty="0">
              <a:latin typeface="Arial Narrow" panose="020B060602020203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1043608" y="5435932"/>
            <a:ext cx="7416824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>
                <a:latin typeface="Arial Narrow" panose="020B0606020202030204" pitchFamily="34" charset="0"/>
                <a:sym typeface="Wingdings" panose="05000000000000000000" pitchFamily="2" charset="2"/>
              </a:rPr>
              <a:t>– Lange Nutzungszeiten bei Rentnern für Entertainment und </a:t>
            </a:r>
            <a:r>
              <a:rPr lang="de-DE" b="1" dirty="0" err="1" smtClean="0">
                <a:latin typeface="Arial Narrow" panose="020B0606020202030204" pitchFamily="34" charset="0"/>
                <a:sym typeface="Wingdings" panose="05000000000000000000" pitchFamily="2" charset="2"/>
              </a:rPr>
              <a:t>Social</a:t>
            </a:r>
            <a:r>
              <a:rPr lang="de-DE" b="1" dirty="0" smtClean="0">
                <a:latin typeface="Arial Narrow" panose="020B0606020202030204" pitchFamily="34" charset="0"/>
                <a:sym typeface="Wingdings" panose="05000000000000000000" pitchFamily="2" charset="2"/>
              </a:rPr>
              <a:t> Media –</a:t>
            </a:r>
          </a:p>
          <a:p>
            <a:pPr algn="ctr"/>
            <a:r>
              <a:rPr lang="de-DE" b="1" dirty="0" smtClean="0">
                <a:latin typeface="Arial Narrow" panose="020B0606020202030204" pitchFamily="34" charset="0"/>
                <a:sym typeface="Wingdings" panose="05000000000000000000" pitchFamily="2" charset="2"/>
              </a:rPr>
              <a:t>– Großes Potenzial bei Apps im </a:t>
            </a:r>
            <a:r>
              <a:rPr lang="de-DE" b="1" dirty="0" err="1" smtClean="0">
                <a:latin typeface="Arial Narrow" panose="020B0606020202030204" pitchFamily="34" charset="0"/>
                <a:sym typeface="Wingdings" panose="05000000000000000000" pitchFamily="2" charset="2"/>
              </a:rPr>
              <a:t>Health</a:t>
            </a:r>
            <a:r>
              <a:rPr lang="de-DE" b="1" dirty="0" smtClean="0">
                <a:latin typeface="Arial Narrow" panose="020B0606020202030204" pitchFamily="34" charset="0"/>
                <a:sym typeface="Wingdings" panose="05000000000000000000" pitchFamily="2" charset="2"/>
              </a:rPr>
              <a:t>- und Fitnessbereich –</a:t>
            </a:r>
            <a:endParaRPr lang="de-DE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19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Tablet vs. Smartphone</a:t>
            </a:r>
            <a:endParaRPr lang="de-DE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932" y="1600200"/>
            <a:ext cx="3049136" cy="452596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22.03.2015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SozÖkonomEtrics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81DA3-A536-45A0-A9C6-6BF0194DC12A}" type="slidenum">
              <a:rPr lang="de-DE" smtClean="0"/>
              <a:t>3</a:t>
            </a:fld>
            <a:endParaRPr lang="de-DE"/>
          </a:p>
        </p:txBody>
      </p:sp>
      <p:sp>
        <p:nvSpPr>
          <p:cNvPr id="11" name="Wolkenförmige Legende 10"/>
          <p:cNvSpPr/>
          <p:nvPr/>
        </p:nvSpPr>
        <p:spPr>
          <a:xfrm>
            <a:off x="5318155" y="1628800"/>
            <a:ext cx="3384376" cy="1512168"/>
          </a:xfrm>
          <a:prstGeom prst="cloud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 descr="7569673_5a47dbb949_m.gif"/>
          <p:cNvPicPr>
            <a:picLocks noChangeAspect="1"/>
          </p:cNvPicPr>
          <p:nvPr/>
        </p:nvPicPr>
        <p:blipFill>
          <a:blip r:embed="rId3" cstate="print">
            <a:biLevel thresh="50000"/>
          </a:blip>
          <a:stretch>
            <a:fillRect/>
          </a:stretch>
        </p:blipFill>
        <p:spPr>
          <a:xfrm>
            <a:off x="4833716" y="3338368"/>
            <a:ext cx="1492551" cy="1458783"/>
          </a:xfrm>
          <a:prstGeom prst="rect">
            <a:avLst/>
          </a:prstGeom>
        </p:spPr>
      </p:pic>
      <p:pic>
        <p:nvPicPr>
          <p:cNvPr id="13" name="Grafik 12" descr="500px-Facebook_Logo_Mini.svg.png"/>
          <p:cNvPicPr>
            <a:picLocks noChangeAspect="1"/>
          </p:cNvPicPr>
          <p:nvPr/>
        </p:nvPicPr>
        <p:blipFill>
          <a:blip r:embed="rId4" cstate="print">
            <a:grayscl/>
          </a:blip>
          <a:stretch>
            <a:fillRect/>
          </a:stretch>
        </p:blipFill>
        <p:spPr>
          <a:xfrm>
            <a:off x="6291007" y="2192445"/>
            <a:ext cx="350108" cy="350108"/>
          </a:xfrm>
          <a:prstGeom prst="rect">
            <a:avLst/>
          </a:prstGeom>
        </p:spPr>
      </p:pic>
      <p:pic>
        <p:nvPicPr>
          <p:cNvPr id="14" name="Grafik 13" descr="twitter-logo-300x300.jpg"/>
          <p:cNvPicPr>
            <a:picLocks noChangeAspect="1"/>
          </p:cNvPicPr>
          <p:nvPr/>
        </p:nvPicPr>
        <p:blipFill>
          <a:blip r:embed="rId5" cstate="print">
            <a:grayscl/>
          </a:blip>
          <a:stretch>
            <a:fillRect/>
          </a:stretch>
        </p:blipFill>
        <p:spPr>
          <a:xfrm>
            <a:off x="6970116" y="1936178"/>
            <a:ext cx="350108" cy="350108"/>
          </a:xfrm>
          <a:prstGeom prst="rect">
            <a:avLst/>
          </a:prstGeom>
        </p:spPr>
      </p:pic>
      <p:pic>
        <p:nvPicPr>
          <p:cNvPr id="15" name="Grafik 14" descr="you-tube-logo.png"/>
          <p:cNvPicPr>
            <a:picLocks noChangeAspect="1"/>
          </p:cNvPicPr>
          <p:nvPr/>
        </p:nvPicPr>
        <p:blipFill>
          <a:blip r:embed="rId6" cstate="print">
            <a:grayscl/>
          </a:blip>
          <a:stretch>
            <a:fillRect/>
          </a:stretch>
        </p:blipFill>
        <p:spPr>
          <a:xfrm>
            <a:off x="5845301" y="1748382"/>
            <a:ext cx="583513" cy="583513"/>
          </a:xfrm>
          <a:prstGeom prst="rect">
            <a:avLst/>
          </a:prstGeom>
        </p:spPr>
      </p:pic>
      <p:pic>
        <p:nvPicPr>
          <p:cNvPr id="16" name="Grafik 15" descr="unnamed.png"/>
          <p:cNvPicPr>
            <a:picLocks noChangeAspect="1"/>
          </p:cNvPicPr>
          <p:nvPr/>
        </p:nvPicPr>
        <p:blipFill>
          <a:blip r:embed="rId7" cstate="print">
            <a:grayscl/>
          </a:blip>
          <a:stretch>
            <a:fillRect/>
          </a:stretch>
        </p:blipFill>
        <p:spPr>
          <a:xfrm>
            <a:off x="5786949" y="2477256"/>
            <a:ext cx="350108" cy="350108"/>
          </a:xfrm>
          <a:prstGeom prst="rect">
            <a:avLst/>
          </a:prstGeom>
        </p:spPr>
      </p:pic>
      <p:pic>
        <p:nvPicPr>
          <p:cNvPr id="17" name="Grafik 16" descr="freeletics-logo.jpg"/>
          <p:cNvPicPr>
            <a:picLocks noChangeAspect="1"/>
          </p:cNvPicPr>
          <p:nvPr/>
        </p:nvPicPr>
        <p:blipFill>
          <a:blip r:embed="rId8" cstate="print">
            <a:grayscl/>
            <a:lum bright="20000" contrast="-10000"/>
          </a:blip>
          <a:srcRect l="33463" t="16911" r="33463" b="15196"/>
          <a:stretch>
            <a:fillRect/>
          </a:stretch>
        </p:blipFill>
        <p:spPr>
          <a:xfrm>
            <a:off x="7656062" y="1801835"/>
            <a:ext cx="372322" cy="329106"/>
          </a:xfrm>
          <a:prstGeom prst="roundRect">
            <a:avLst/>
          </a:prstGeom>
        </p:spPr>
      </p:pic>
      <p:pic>
        <p:nvPicPr>
          <p:cNvPr id="18" name="Grafik 17" descr="unnamed (1).png"/>
          <p:cNvPicPr>
            <a:picLocks noChangeAspect="1"/>
          </p:cNvPicPr>
          <p:nvPr/>
        </p:nvPicPr>
        <p:blipFill>
          <a:blip r:embed="rId9" cstate="print">
            <a:grayscl/>
          </a:blip>
          <a:stretch>
            <a:fillRect/>
          </a:stretch>
        </p:blipFill>
        <p:spPr>
          <a:xfrm>
            <a:off x="7424855" y="2230651"/>
            <a:ext cx="462414" cy="462414"/>
          </a:xfrm>
          <a:prstGeom prst="rect">
            <a:avLst/>
          </a:prstGeom>
        </p:spPr>
      </p:pic>
      <p:pic>
        <p:nvPicPr>
          <p:cNvPr id="19" name="Grafik 18" descr="unnamed (2).png"/>
          <p:cNvPicPr>
            <a:picLocks noChangeAspect="1"/>
          </p:cNvPicPr>
          <p:nvPr/>
        </p:nvPicPr>
        <p:blipFill>
          <a:blip r:embed="rId10" cstate="print">
            <a:grayscl/>
          </a:blip>
          <a:stretch>
            <a:fillRect/>
          </a:stretch>
        </p:blipFill>
        <p:spPr>
          <a:xfrm>
            <a:off x="6736711" y="2588492"/>
            <a:ext cx="408459" cy="408459"/>
          </a:xfrm>
          <a:prstGeom prst="rect">
            <a:avLst/>
          </a:prstGeom>
        </p:spPr>
      </p:pic>
      <p:pic>
        <p:nvPicPr>
          <p:cNvPr id="20" name="Grafik 19" descr="816051_1_articledetail_Siegertreppchen_Fotolia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4211960" y="4797151"/>
            <a:ext cx="3203806" cy="1296145"/>
          </a:xfrm>
          <a:prstGeom prst="rect">
            <a:avLst/>
          </a:prstGeom>
        </p:spPr>
      </p:pic>
      <p:pic>
        <p:nvPicPr>
          <p:cNvPr id="2052" name="Picture 4" descr="C:\Users\Latitude E6540\Desktop\siegertreppchen_neu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4738982"/>
            <a:ext cx="3307729" cy="1338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feld 9"/>
          <p:cNvSpPr txBox="1"/>
          <p:nvPr/>
        </p:nvSpPr>
        <p:spPr>
          <a:xfrm>
            <a:off x="6588224" y="3501008"/>
            <a:ext cx="2376264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>
                <a:latin typeface="Arial Narrow" panose="020B0606020202030204" pitchFamily="34" charset="0"/>
              </a:rPr>
              <a:t>Bedarfsgerechte Apps für Rentner</a:t>
            </a:r>
            <a:endParaRPr lang="de-DE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92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Bildschirmpräsentation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</vt:lpstr>
      <vt:lpstr>Rentner  –  Hidden Champions der mobile Apps</vt:lpstr>
      <vt:lpstr>Unausgeschöpfte Potenziale im Mobile Marketing?</vt:lpstr>
      <vt:lpstr>Tablet vs. Smartphone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</dc:creator>
  <cp:lastModifiedBy>Andreas</cp:lastModifiedBy>
  <cp:revision>10</cp:revision>
  <dcterms:created xsi:type="dcterms:W3CDTF">2015-03-22T09:01:13Z</dcterms:created>
  <dcterms:modified xsi:type="dcterms:W3CDTF">2015-03-22T10:39:24Z</dcterms:modified>
</cp:coreProperties>
</file>